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10" r:id="rId3"/>
    <p:sldId id="411" r:id="rId4"/>
    <p:sldId id="407" r:id="rId5"/>
    <p:sldId id="408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6ADA7-6211-4043-8437-226874F3EC0E}" v="4" dt="2022-03-01T09:58:44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18" autoAdjust="0"/>
  </p:normalViewPr>
  <p:slideViewPr>
    <p:cSldViewPr snapToGrid="0">
      <p:cViewPr varScale="1">
        <p:scale>
          <a:sx n="89" d="100"/>
          <a:sy n="89" d="100"/>
        </p:scale>
        <p:origin x="3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D860-0726-4E12-B0B8-D7D558A91A6F}" type="datetimeFigureOut">
              <a:rPr lang="sv-SE" smtClean="0"/>
              <a:t>2022-11-03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4D89-0675-46F6-BE5D-04280959EA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9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524000" y="2525453"/>
            <a:ext cx="9144000" cy="36515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4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1801372" cy="576073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95275" y="5991225"/>
            <a:ext cx="1657350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7566"/>
            <a:ext cx="12192025" cy="1170434"/>
          </a:xfrm>
          <a:prstGeom prst="rect">
            <a:avLst/>
          </a:prstGeom>
        </p:spPr>
      </p:pic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688000"/>
            <a:ext cx="12192000" cy="117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 hasCustomPrompt="1"/>
          </p:nvPr>
        </p:nvSpPr>
        <p:spPr>
          <a:xfrm>
            <a:off x="468000" y="468000"/>
            <a:ext cx="1800000" cy="576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9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4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66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7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524000" y="2525453"/>
            <a:ext cx="9144000" cy="36515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4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295275" y="5991225"/>
            <a:ext cx="1657350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00"/>
            <a:ext cx="12192025" cy="1170000"/>
          </a:xfrm>
          <a:prstGeom prst="rect">
            <a:avLst/>
          </a:prstGeom>
        </p:spPr>
      </p:pic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688000"/>
            <a:ext cx="12192000" cy="117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2" name="Platshållare för bild 12"/>
          <p:cNvSpPr>
            <a:spLocks noGrp="1"/>
          </p:cNvSpPr>
          <p:nvPr>
            <p:ph type="pic" sz="quarter" idx="14" hasCustomPrompt="1"/>
          </p:nvPr>
        </p:nvSpPr>
        <p:spPr>
          <a:xfrm>
            <a:off x="468000" y="468000"/>
            <a:ext cx="1800000" cy="576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76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64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30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4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2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15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95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83600"/>
            <a:ext cx="12192000" cy="12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 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2058" y="6127803"/>
            <a:ext cx="1260000" cy="40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75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5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524000" y="1664898"/>
            <a:ext cx="9144000" cy="308030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Kristianstads kommun 2022-03-01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644770" y="307600"/>
            <a:ext cx="9144000" cy="1324800"/>
          </a:xfrm>
        </p:spPr>
        <p:txBody>
          <a:bodyPr/>
          <a:lstStyle/>
          <a:p>
            <a:r>
              <a:rPr lang="sv-SE" dirty="0"/>
              <a:t>Hållbar IT-utrustning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97" y="2154161"/>
            <a:ext cx="4692805" cy="353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9244021" y="5026220"/>
            <a:ext cx="284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 Ranstorp</a:t>
            </a:r>
          </a:p>
          <a:p>
            <a:pPr algn="ctr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 &amp; IT-chef</a:t>
            </a:r>
          </a:p>
        </p:txBody>
      </p:sp>
    </p:spTree>
    <p:extLst>
      <p:ext uri="{BB962C8B-B14F-4D97-AF65-F5344CB8AC3E}">
        <p14:creationId xmlns:p14="http://schemas.microsoft.com/office/powerpoint/2010/main" val="12279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D91E1-6820-40C5-8016-320AEABD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645"/>
            <a:ext cx="10751820" cy="1325563"/>
          </a:xfrm>
        </p:spPr>
        <p:txBody>
          <a:bodyPr/>
          <a:lstStyle/>
          <a:p>
            <a:r>
              <a:rPr lang="sv-SE" dirty="0"/>
              <a:t>Analys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65063A-34D5-49AF-A248-1A68A829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1291698"/>
            <a:ext cx="10515600" cy="4291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Analyspunkter:</a:t>
            </a:r>
          </a:p>
          <a:p>
            <a:r>
              <a:rPr lang="sv-SE" sz="2000" dirty="0"/>
              <a:t>Hårdvara</a:t>
            </a:r>
          </a:p>
          <a:p>
            <a:pPr lvl="1"/>
            <a:r>
              <a:rPr lang="sv-SE" sz="1600" dirty="0"/>
              <a:t>Vi ser att fysiska kvaliteten på hårdvaran/materialet håller för 4 respektive 5 år</a:t>
            </a:r>
          </a:p>
          <a:p>
            <a:r>
              <a:rPr lang="sv-SE" sz="2000" dirty="0"/>
              <a:t>Prestanda</a:t>
            </a:r>
          </a:p>
          <a:p>
            <a:pPr lvl="1"/>
            <a:r>
              <a:rPr lang="sv-SE" sz="1600" dirty="0"/>
              <a:t>Ej samma snabba utveckling längre (Moores lag gäller inte längre)</a:t>
            </a:r>
          </a:p>
          <a:p>
            <a:pPr lvl="1"/>
            <a:r>
              <a:rPr lang="sv-SE" sz="1600" dirty="0"/>
              <a:t>Prestandan kommer hålla väl även med ett års ökad tid genom att vi köper in rätt sortiment</a:t>
            </a:r>
          </a:p>
          <a:p>
            <a:r>
              <a:rPr lang="sv-SE" sz="2000" dirty="0"/>
              <a:t>Batteri</a:t>
            </a:r>
          </a:p>
          <a:p>
            <a:pPr lvl="1"/>
            <a:r>
              <a:rPr lang="sv-SE" sz="1600" dirty="0"/>
              <a:t>Har förbättras de senaste åren, här sker en positiv utveckling, på vissa maskiner kan det tillkomma batteribyten, bedöms dock bara behövas på en liten andel av totalen</a:t>
            </a:r>
          </a:p>
          <a:p>
            <a:r>
              <a:rPr lang="sv-SE" sz="2000" dirty="0"/>
              <a:t>Supportbehov</a:t>
            </a:r>
          </a:p>
          <a:p>
            <a:pPr lvl="1"/>
            <a:r>
              <a:rPr lang="sv-SE" sz="1600" dirty="0"/>
              <a:t>Risk för viss ökning av supportbehov sista året, hanterar detta över tid genom kontinuerliga avstämningar och statistik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EDB7B5E-843D-40DC-8359-3B20C200F8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EB741B8-131E-4476-9AE8-74A69FE35C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5084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72F1C2-8B5C-4DBD-849C-DC75B91B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9D2356-211B-4C98-A6E1-F9C24946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b="1" dirty="0"/>
              <a:t>Förklaringar</a:t>
            </a:r>
          </a:p>
          <a:p>
            <a:r>
              <a:rPr lang="sv-SE" dirty="0"/>
              <a:t>CO2-avtryck baseras på av </a:t>
            </a:r>
            <a:r>
              <a:rPr lang="sv-SE" dirty="0" err="1"/>
              <a:t>Inrego</a:t>
            </a:r>
            <a:r>
              <a:rPr lang="sv-SE" dirty="0"/>
              <a:t> uppgivna CO2-värden för bärbara datorer. </a:t>
            </a:r>
          </a:p>
          <a:p>
            <a:r>
              <a:rPr lang="sv-SE" dirty="0"/>
              <a:t>Batterierna i bärbara datorer har en beräknad livstid på 3 år, därav behöver höjd tas för ett (1) batteribyte under år 4. </a:t>
            </a:r>
          </a:p>
          <a:p>
            <a:r>
              <a:rPr lang="sv-SE" dirty="0"/>
              <a:t>Vid ökad livslängd ökar även support- och hanteringsbehoven. </a:t>
            </a:r>
          </a:p>
          <a:p>
            <a:r>
              <a:rPr lang="sv-SE" dirty="0"/>
              <a:t>Transportfaktorn, dvs längd/volym av transporter, ökar också vid förlängd livslängd, en direkt koppling till ökat supportbehov sista året. </a:t>
            </a:r>
          </a:p>
          <a:p>
            <a:r>
              <a:rPr lang="sv-SE" dirty="0"/>
              <a:t>Leveranstransporter påverkas. Färre leveranser av bärbara, fler batterileveranser. Ej fullt beaktad.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Kalkylunderlag</a:t>
            </a:r>
          </a:p>
          <a:p>
            <a:r>
              <a:rPr lang="sv-SE" sz="2200" dirty="0"/>
              <a:t>60	euro/ton utsläppsrätt: https://ember-climate.org/data/carbon-price-viewer/			</a:t>
            </a:r>
          </a:p>
          <a:p>
            <a:r>
              <a:rPr lang="sv-SE" sz="2200" dirty="0"/>
              <a:t>595,2	kr/ton			</a:t>
            </a:r>
          </a:p>
          <a:p>
            <a:r>
              <a:rPr lang="sv-SE" sz="2200" dirty="0"/>
              <a:t>0,5952	kr per kg CO2							</a:t>
            </a:r>
          </a:p>
          <a:p>
            <a:r>
              <a:rPr lang="sv-SE" sz="2200" dirty="0"/>
              <a:t>5	kr per kg CO2 reduktionspliktsavgift för bensin			</a:t>
            </a:r>
          </a:p>
          <a:p>
            <a:r>
              <a:rPr lang="sv-SE" sz="2200" dirty="0"/>
              <a:t>4	kr per kg CO2 reduktionspliktsavgift för diesel			</a:t>
            </a:r>
          </a:p>
          <a:p>
            <a:r>
              <a:rPr lang="sv-SE" sz="2200" dirty="0"/>
              <a:t>7	kr per kg CO2 samhällsekonomisk kostnad för nettoutsläpp enligt Trafikverkets värdering inom ramen för ASEK (Analysmetod och samhällsekonomiska kalkylvärden)			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38FFF4B-1137-487D-BF3F-7334728A9C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4C1B8B3-B14E-48CA-8AD2-B7E0A9C76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82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147750"/>
            <a:ext cx="10515600" cy="1325563"/>
          </a:xfrm>
        </p:spPr>
        <p:txBody>
          <a:bodyPr/>
          <a:lstStyle/>
          <a:p>
            <a:r>
              <a:rPr lang="sv-SE" dirty="0"/>
              <a:t>Hållbarhetsanalys bärbara PCs (4 vs 3 år)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09232"/>
            <a:ext cx="10515600" cy="4351338"/>
          </a:xfrm>
        </p:spPr>
        <p:txBody>
          <a:bodyPr>
            <a:noAutofit/>
          </a:bodyPr>
          <a:lstStyle/>
          <a:p>
            <a:r>
              <a:rPr lang="sv-SE" sz="2000" dirty="0"/>
              <a:t>Hållbarhetsanalys bärbara datorer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2B0B62-865B-4F98-AAE8-727D809D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426577"/>
            <a:ext cx="9839325" cy="29527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6DA85A5-EAEB-4481-A104-119EE8CA66AC}"/>
              </a:ext>
            </a:extLst>
          </p:cNvPr>
          <p:cNvSpPr txBox="1"/>
          <p:nvPr/>
        </p:nvSpPr>
        <p:spPr>
          <a:xfrm>
            <a:off x="1176337" y="4478510"/>
            <a:ext cx="66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Minskade utsläpp = 40 ton CO2, om året</a:t>
            </a:r>
          </a:p>
          <a:p>
            <a:r>
              <a:rPr lang="sv-SE" dirty="0"/>
              <a:t>Det motsvarar utsläppen från 18 bilar* som kör 1500 mil om året.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E50766B-81F5-43C9-BE82-F0D594517E5E}"/>
              </a:ext>
            </a:extLst>
          </p:cNvPr>
          <p:cNvSpPr txBox="1"/>
          <p:nvPr/>
        </p:nvSpPr>
        <p:spPr>
          <a:xfrm rot="16200000">
            <a:off x="-1771884" y="2925672"/>
            <a:ext cx="4381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>
                <a:solidFill>
                  <a:srgbClr val="FF0000"/>
                </a:solidFill>
              </a:rPr>
              <a:t>Från Digitaliseringsrådet 2021-11-12</a:t>
            </a:r>
          </a:p>
        </p:txBody>
      </p:sp>
    </p:spTree>
    <p:extLst>
      <p:ext uri="{BB962C8B-B14F-4D97-AF65-F5344CB8AC3E}">
        <p14:creationId xmlns:p14="http://schemas.microsoft.com/office/powerpoint/2010/main" val="254449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D91E1-6820-40C5-8016-320AEABD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645"/>
            <a:ext cx="10751820" cy="1325563"/>
          </a:xfrm>
        </p:spPr>
        <p:txBody>
          <a:bodyPr/>
          <a:lstStyle/>
          <a:p>
            <a:r>
              <a:rPr lang="sv-SE" dirty="0"/>
              <a:t>Ekonomi – övergång till 4/5-årscykler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65063A-34D5-49AF-A248-1A68A829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983125"/>
            <a:ext cx="10515600" cy="8505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2000" dirty="0"/>
              <a:t>summerat innebär detta en total kostnadsreducering om ca 1,4 MSEK/år jmf med 3/4 årscykler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EDB7B5E-843D-40DC-8359-3B20C200F8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EB741B8-131E-4476-9AE8-74A69FE35C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A558353E-6C26-4325-AEEF-5BFD18F95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96471"/>
              </p:ext>
            </p:extLst>
          </p:nvPr>
        </p:nvGraphicFramePr>
        <p:xfrm>
          <a:off x="1968278" y="1770996"/>
          <a:ext cx="8799195" cy="435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81669" imgH="3556185" progId="Excel.Sheet.12">
                  <p:embed/>
                </p:oleObj>
              </mc:Choice>
              <mc:Fallback>
                <p:oleObj name="Worksheet" r:id="rId2" imgW="7181669" imgH="355618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A558353E-6C26-4325-AEEF-5BFD18F95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8278" y="1770996"/>
                        <a:ext cx="8799195" cy="4356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53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ristianstad kommun">
      <a:dk1>
        <a:sysClr val="windowText" lastClr="000000"/>
      </a:dk1>
      <a:lt1>
        <a:sysClr val="window" lastClr="FFFFFF"/>
      </a:lt1>
      <a:dk2>
        <a:srgbClr val="023F88"/>
      </a:dk2>
      <a:lt2>
        <a:srgbClr val="E7E6E6"/>
      </a:lt2>
      <a:accent1>
        <a:srgbClr val="569ACA"/>
      </a:accent1>
      <a:accent2>
        <a:srgbClr val="72BF44"/>
      </a:accent2>
      <a:accent3>
        <a:srgbClr val="DAD3CC"/>
      </a:accent3>
      <a:accent4>
        <a:srgbClr val="EDC87C"/>
      </a:accent4>
      <a:accent5>
        <a:srgbClr val="ABCEE5"/>
      </a:accent5>
      <a:accent6>
        <a:srgbClr val="BADFA3"/>
      </a:accent6>
      <a:hlink>
        <a:srgbClr val="0563C1"/>
      </a:hlink>
      <a:folHlink>
        <a:srgbClr val="954F72"/>
      </a:folHlink>
    </a:clrScheme>
    <a:fontScheme name="Kristianstads kommun PowerPoi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D9755A12-7D97-44E4-9AAA-D54FCC560C7D}" vid="{BD229F66-1320-4718-8DCE-C698CB08A84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14699</TotalTime>
  <Words>347</Words>
  <Application>Microsoft Office PowerPoint</Application>
  <PresentationFormat>Bredbild</PresentationFormat>
  <Paragraphs>37</Paragraphs>
  <Slides>5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Verdana</vt:lpstr>
      <vt:lpstr>Office-tema</vt:lpstr>
      <vt:lpstr>Worksheet</vt:lpstr>
      <vt:lpstr>Hållbar IT-utrustning</vt:lpstr>
      <vt:lpstr>Analys </vt:lpstr>
      <vt:lpstr>Förutsättningar</vt:lpstr>
      <vt:lpstr>Hållbarhetsanalys bärbara PCs (4 vs 3 år)</vt:lpstr>
      <vt:lpstr>Ekonomi – övergång till 4/5-årscykler</vt:lpstr>
    </vt:vector>
  </TitlesOfParts>
  <Company>Kristianstad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Gustafsson</dc:creator>
  <cp:lastModifiedBy>Annica Owesson</cp:lastModifiedBy>
  <cp:revision>596</cp:revision>
  <dcterms:created xsi:type="dcterms:W3CDTF">2016-08-19T13:34:34Z</dcterms:created>
  <dcterms:modified xsi:type="dcterms:W3CDTF">2022-11-03T14:49:18Z</dcterms:modified>
</cp:coreProperties>
</file>