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6" r:id="rId5"/>
    <p:sldMasterId id="2147483660" r:id="rId6"/>
    <p:sldMasterId id="2147483689" r:id="rId7"/>
    <p:sldMasterId id="2147483716" r:id="rId8"/>
  </p:sldMasterIdLst>
  <p:notesMasterIdLst>
    <p:notesMasterId r:id="rId29"/>
  </p:notesMasterIdLst>
  <p:handoutMasterIdLst>
    <p:handoutMasterId r:id="rId30"/>
  </p:handoutMasterIdLst>
  <p:sldIdLst>
    <p:sldId id="256" r:id="rId9"/>
    <p:sldId id="257" r:id="rId10"/>
    <p:sldId id="271" r:id="rId11"/>
    <p:sldId id="275" r:id="rId12"/>
    <p:sldId id="258" r:id="rId13"/>
    <p:sldId id="279" r:id="rId14"/>
    <p:sldId id="263" r:id="rId15"/>
    <p:sldId id="276" r:id="rId16"/>
    <p:sldId id="277" r:id="rId17"/>
    <p:sldId id="272" r:id="rId18"/>
    <p:sldId id="273" r:id="rId19"/>
    <p:sldId id="259" r:id="rId20"/>
    <p:sldId id="266" r:id="rId21"/>
    <p:sldId id="265" r:id="rId22"/>
    <p:sldId id="267" r:id="rId23"/>
    <p:sldId id="260" r:id="rId24"/>
    <p:sldId id="268" r:id="rId25"/>
    <p:sldId id="280" r:id="rId26"/>
    <p:sldId id="261" r:id="rId27"/>
    <p:sldId id="27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F"/>
    <a:srgbClr val="0F81D3"/>
    <a:srgbClr val="65AE1E"/>
    <a:srgbClr val="93006D"/>
    <a:srgbClr val="CE000E"/>
    <a:srgbClr val="407015"/>
    <a:srgbClr val="90C044"/>
    <a:srgbClr val="199A29"/>
    <a:srgbClr val="A1C30A"/>
    <a:srgbClr val="0849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62173A-B51B-4EF0-B574-A236D5D6D89E}" v="2" dt="2022-11-11T15:41:30.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4" autoAdjust="0"/>
    <p:restoredTop sz="78776" autoAdjust="0"/>
  </p:normalViewPr>
  <p:slideViewPr>
    <p:cSldViewPr snapToGrid="0" snapToObjects="1">
      <p:cViewPr varScale="1">
        <p:scale>
          <a:sx n="95" d="100"/>
          <a:sy n="95" d="100"/>
        </p:scale>
        <p:origin x="2416" y="176"/>
      </p:cViewPr>
      <p:guideLst>
        <p:guide orient="horz" pos="40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oleObject" Target="file:////A002144\Gemensam\Milj&#246;f&#246;rvaltningen\8.%20H&#229;llbarhet\8.7%20Styrdokument\8.7.2%20KEP\KEP%20Genomf&#246;rande\Green%20Capital\green%20capital%20figur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B191-4A5F-A849-80C1D558467D}"/>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B191-4A5F-A849-80C1D558467D}"/>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B191-4A5F-A849-80C1D558467D}"/>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B191-4A5F-A849-80C1D558467D}"/>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B191-4A5F-A849-80C1D558467D}"/>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B191-4A5F-A849-80C1D558467D}"/>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B191-4A5F-A849-80C1D558467D}"/>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B191-4A5F-A849-80C1D558467D}"/>
              </c:ext>
            </c:extLst>
          </c:dPt>
          <c:dLbls>
            <c:dLbl>
              <c:idx val="0"/>
              <c:layout>
                <c:manualLayout>
                  <c:x val="2.5311935018023047E-3"/>
                  <c:y val="6.44664097838834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91-4A5F-A849-80C1D558467D}"/>
                </c:ext>
              </c:extLst>
            </c:dLbl>
            <c:dLbl>
              <c:idx val="2"/>
              <c:layout>
                <c:manualLayout>
                  <c:x val="1.71088514925734E-2"/>
                  <c:y val="-7.4435376429010207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191-4A5F-A849-80C1D558467D}"/>
                </c:ext>
              </c:extLst>
            </c:dLbl>
            <c:dLbl>
              <c:idx val="3"/>
              <c:layout>
                <c:manualLayout>
                  <c:x val="-1.4877471999168421E-2"/>
                  <c:y val="-4.4902791406393347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191-4A5F-A849-80C1D558467D}"/>
                </c:ext>
              </c:extLst>
            </c:dLbl>
            <c:dLbl>
              <c:idx val="4"/>
              <c:layout>
                <c:manualLayout>
                  <c:x val="-1.4637427747274164E-2"/>
                  <c:y val="2.4814876863796281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191-4A5F-A849-80C1D558467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sv-SE"/>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Blad1!$A$29:$A$36</c:f>
              <c:strCache>
                <c:ptCount val="8"/>
                <c:pt idx="0">
                  <c:v>Electricity and district heating</c:v>
                </c:pt>
                <c:pt idx="1">
                  <c:v>Individual heating of homes and premises</c:v>
                </c:pt>
                <c:pt idx="2">
                  <c:v>Industry (energy and processes)</c:v>
                </c:pt>
                <c:pt idx="3">
                  <c:v>Transportation</c:v>
                </c:pt>
                <c:pt idx="4">
                  <c:v>Machines</c:v>
                </c:pt>
                <c:pt idx="5">
                  <c:v>Product use</c:v>
                </c:pt>
                <c:pt idx="6">
                  <c:v>Agriculture</c:v>
                </c:pt>
                <c:pt idx="7">
                  <c:v>Waste</c:v>
                </c:pt>
              </c:strCache>
            </c:strRef>
          </c:cat>
          <c:val>
            <c:numRef>
              <c:f>Blad1!$B$29:$B$36</c:f>
              <c:numCache>
                <c:formatCode>0.00</c:formatCode>
                <c:ptCount val="8"/>
                <c:pt idx="0">
                  <c:v>85999.06</c:v>
                </c:pt>
                <c:pt idx="1">
                  <c:v>8404.7819999999992</c:v>
                </c:pt>
                <c:pt idx="2">
                  <c:v>98617.58</c:v>
                </c:pt>
                <c:pt idx="3">
                  <c:v>182761.7</c:v>
                </c:pt>
                <c:pt idx="4">
                  <c:v>40952.089999999997</c:v>
                </c:pt>
                <c:pt idx="5">
                  <c:v>22214.84</c:v>
                </c:pt>
                <c:pt idx="6">
                  <c:v>34544.129999999997</c:v>
                </c:pt>
                <c:pt idx="7">
                  <c:v>22946.37</c:v>
                </c:pt>
              </c:numCache>
            </c:numRef>
          </c:val>
          <c:extLst>
            <c:ext xmlns:c16="http://schemas.microsoft.com/office/drawing/2014/chart" uri="{C3380CC4-5D6E-409C-BE32-E72D297353CC}">
              <c16:uniqueId val="{00000010-B191-4A5F-A849-80C1D558467D}"/>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8408399837832212"/>
          <c:y val="8.9652364980989344E-2"/>
          <c:w val="0.31591601669070746"/>
          <c:h val="0.89547532458618606"/>
        </c:manualLayout>
      </c:layout>
      <c:overlay val="0"/>
      <c:spPr>
        <a:solidFill>
          <a:schemeClr val="lt1">
            <a:alpha val="50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E8DD2D-8089-CB4A-9CA2-D843C3E4E3A1}" type="datetimeFigureOut">
              <a:rPr lang="en-US" smtClean="0"/>
              <a:pPr/>
              <a:t>11/16/22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60A6D2-622B-B147-BFC1-C7E2847060DB}" type="slidenum">
              <a:rPr lang="en-US" smtClean="0"/>
              <a:pPr/>
              <a:t>‹#›</a:t>
            </a:fld>
            <a:endParaRPr lang="en-US"/>
          </a:p>
        </p:txBody>
      </p:sp>
    </p:spTree>
    <p:extLst>
      <p:ext uri="{BB962C8B-B14F-4D97-AF65-F5344CB8AC3E}">
        <p14:creationId xmlns:p14="http://schemas.microsoft.com/office/powerpoint/2010/main" val="1719169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364AAF-72DB-F048-98F7-55EEB6F93801}" type="datetimeFigureOut">
              <a:rPr lang="en-US" smtClean="0"/>
              <a:pPr/>
              <a:t>11/16/22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759761-9EC3-BC46-AA52-FD0C8C7C84B7}" type="slidenum">
              <a:rPr lang="en-US" smtClean="0"/>
              <a:pPr/>
              <a:t>‹#›</a:t>
            </a:fld>
            <a:endParaRPr lang="en-US"/>
          </a:p>
        </p:txBody>
      </p:sp>
    </p:spTree>
    <p:extLst>
      <p:ext uri="{BB962C8B-B14F-4D97-AF65-F5344CB8AC3E}">
        <p14:creationId xmlns:p14="http://schemas.microsoft.com/office/powerpoint/2010/main" val="2614743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759761-9EC3-BC46-AA52-FD0C8C7C84B7}" type="slidenum">
              <a:rPr lang="en-US" smtClean="0"/>
              <a:pPr/>
              <a:t>1</a:t>
            </a:fld>
            <a:endParaRPr lang="en-US"/>
          </a:p>
        </p:txBody>
      </p:sp>
    </p:spTree>
    <p:extLst>
      <p:ext uri="{BB962C8B-B14F-4D97-AF65-F5344CB8AC3E}">
        <p14:creationId xmlns:p14="http://schemas.microsoft.com/office/powerpoint/2010/main" val="80339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Plastpolymer!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Plastproduktionen har ökat enormt sedan 50-talet och nu skapas 280 miljoner ton plast per år. Det kan jämföras med den årliga världsproduktionen av bomull på cirka 25 miljoner ton och stål på cirka 1000 miljoner ton. Av all denna plast används cirka 40 procent till engångsprodukter, till exempel matförpackningar och plastpåsar. Produktionen av plast från förnyelsebar råvara var cirka 1,6 miljoner ton år 2012, varav 0,6 miljoner ton var biologiskt nedbrytbar. En pytteliten del av den totala plastproduktionen alltså, men som förväntas öka kraftigt under kommande år. </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11</a:t>
            </a:fld>
            <a:endParaRPr lang="en-US"/>
          </a:p>
        </p:txBody>
      </p:sp>
    </p:spTree>
    <p:extLst>
      <p:ext uri="{BB962C8B-B14F-4D97-AF65-F5344CB8AC3E}">
        <p14:creationId xmlns:p14="http://schemas.microsoft.com/office/powerpoint/2010/main" val="195526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err="1"/>
              <a:t>Minska</a:t>
            </a:r>
            <a:r>
              <a:rPr lang="en-US" dirty="0"/>
              <a:t> </a:t>
            </a:r>
            <a:r>
              <a:rPr lang="en-US" dirty="0" err="1"/>
              <a:t>onö</a:t>
            </a:r>
            <a:endParaRPr lang="en-US" dirty="0"/>
          </a:p>
          <a:p>
            <a:endParaRPr lang="en-US" dirty="0"/>
          </a:p>
          <a:p>
            <a:r>
              <a:rPr lang="en-US" dirty="0"/>
              <a:t>dig </a:t>
            </a:r>
            <a:r>
              <a:rPr lang="en-US" dirty="0" err="1"/>
              <a:t>användning</a:t>
            </a:r>
            <a:r>
              <a:rPr lang="en-US" dirty="0"/>
              <a:t> </a:t>
            </a:r>
            <a:r>
              <a:rPr lang="en-US" dirty="0" err="1"/>
              <a:t>av</a:t>
            </a:r>
            <a:r>
              <a:rPr lang="en-US" dirty="0"/>
              <a:t> </a:t>
            </a:r>
            <a:r>
              <a:rPr lang="en-US" dirty="0" err="1"/>
              <a:t>plast</a:t>
            </a:r>
            <a:r>
              <a:rPr lang="en-US" dirty="0"/>
              <a:t>. </a:t>
            </a:r>
            <a:r>
              <a:rPr lang="en-US" dirty="0" err="1"/>
              <a:t>Minska</a:t>
            </a:r>
            <a:r>
              <a:rPr lang="en-US" dirty="0"/>
              <a:t> </a:t>
            </a:r>
            <a:r>
              <a:rPr lang="en-US" dirty="0" err="1"/>
              <a:t>plastavfall</a:t>
            </a:r>
            <a:r>
              <a:rPr lang="en-US" dirty="0"/>
              <a:t>. </a:t>
            </a:r>
            <a:endParaRPr lang="sv-SE"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12</a:t>
            </a:fld>
            <a:endParaRPr lang="en-US"/>
          </a:p>
        </p:txBody>
      </p:sp>
    </p:spTree>
    <p:extLst>
      <p:ext uri="{BB962C8B-B14F-4D97-AF65-F5344CB8AC3E}">
        <p14:creationId xmlns:p14="http://schemas.microsoft.com/office/powerpoint/2010/main" val="1323550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Konsumtionsmål?</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13</a:t>
            </a:fld>
            <a:endParaRPr lang="en-US"/>
          </a:p>
        </p:txBody>
      </p:sp>
    </p:spTree>
    <p:extLst>
      <p:ext uri="{BB962C8B-B14F-4D97-AF65-F5344CB8AC3E}">
        <p14:creationId xmlns:p14="http://schemas.microsoft.com/office/powerpoint/2010/main" val="4140640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Klimat- och energiplan</a:t>
            </a:r>
            <a:r>
              <a:rPr lang="sv-SE" baseline="0" dirty="0"/>
              <a:t> för Helsingborg, 2018-2024. </a:t>
            </a:r>
          </a:p>
          <a:p>
            <a:r>
              <a:rPr lang="sv-SE" baseline="0" dirty="0"/>
              <a:t>I planen har vi långsiktiga ambitioner. Bland annat att utsläppen av växthusgaser ska vara nettonoll senast 2035. </a:t>
            </a:r>
          </a:p>
          <a:p>
            <a:endParaRPr lang="sv-SE" baseline="0" dirty="0"/>
          </a:p>
          <a:p>
            <a:r>
              <a:rPr lang="sv-SE" baseline="0" dirty="0"/>
              <a:t>I planen finns också ambitioner som rör plast. Det gäller plastens klimatpåverkan och resursanvändning kopplat till plast.</a:t>
            </a:r>
          </a:p>
          <a:p>
            <a:endParaRPr lang="sv-SE" u="sng" baseline="0" dirty="0"/>
          </a:p>
          <a:p>
            <a:r>
              <a:rPr lang="sv-SE" u="sng" baseline="0" dirty="0"/>
              <a:t>Vad ska vi göra?</a:t>
            </a:r>
          </a:p>
          <a:p>
            <a:pPr marL="171450" indent="-171450">
              <a:buFont typeface="Arial" panose="020B0604020202020204" pitchFamily="34" charset="0"/>
              <a:buChar char="•"/>
            </a:pPr>
            <a:r>
              <a:rPr lang="sv-SE" dirty="0"/>
              <a:t>Använda inköp och samarbete med externa aktörer som verktyg för att minska koncernens klimatpåverkan och resursanvändning från konsumtion av livsmedel och övriga varor. </a:t>
            </a:r>
          </a:p>
          <a:p>
            <a:pPr marL="171450" indent="-171450">
              <a:buFont typeface="Arial" panose="020B0604020202020204" pitchFamily="34" charset="0"/>
              <a:buChar char="•"/>
            </a:pPr>
            <a:r>
              <a:rPr lang="sv-SE" dirty="0"/>
              <a:t>Verka för en omställning till cirkulär ekonomi och delningsekonomi inom Helsingborg och inom koncernen.</a:t>
            </a:r>
            <a:endParaRPr lang="sv-SE" baseline="0" dirty="0"/>
          </a:p>
          <a:p>
            <a:endParaRPr lang="sv-SE" baseline="0" dirty="0"/>
          </a:p>
          <a:p>
            <a:endParaRPr lang="sv-SE" baseline="0" dirty="0"/>
          </a:p>
          <a:p>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14</a:t>
            </a:fld>
            <a:endParaRPr lang="en-US"/>
          </a:p>
        </p:txBody>
      </p:sp>
    </p:spTree>
    <p:extLst>
      <p:ext uri="{BB962C8B-B14F-4D97-AF65-F5344CB8AC3E}">
        <p14:creationId xmlns:p14="http://schemas.microsoft.com/office/powerpoint/2010/main" val="2907285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Alla planskötare i staden får utbildning i att minska spridningen av fyllnadsmaterial vid underhåll av planerna</a:t>
            </a:r>
          </a:p>
          <a:p>
            <a:pPr marL="342900" indent="-342900">
              <a:buFont typeface="Arial" panose="020B0604020202020204" pitchFamily="34" charset="0"/>
              <a:buChar char="•"/>
            </a:pPr>
            <a:r>
              <a:rPr lang="sv-SE" dirty="0"/>
              <a:t>Tydliga hållbarhetskrav ställs vid upphandling. Fyllnadsmaterialet ska i första hand vara nedbrytningsbart samt ha goda spelegenskaper</a:t>
            </a:r>
          </a:p>
          <a:p>
            <a:pPr marL="342900" indent="-342900">
              <a:buFont typeface="Arial" panose="020B0604020202020204" pitchFamily="34" charset="0"/>
              <a:buChar char="•"/>
            </a:pPr>
            <a:r>
              <a:rPr lang="sv-SE" dirty="0"/>
              <a:t>Behovet av en ny konstgräsplan ska prövas noga innan den byggs</a:t>
            </a:r>
          </a:p>
          <a:p>
            <a:pPr marL="342900" indent="-342900">
              <a:buFont typeface="Arial" panose="020B0604020202020204" pitchFamily="34" charset="0"/>
              <a:buChar char="•"/>
            </a:pPr>
            <a:r>
              <a:rPr lang="sv-SE" dirty="0"/>
              <a:t>Nyanläggning och skötsel av konstgräsplaner följer Svenska fotbollförbundets råd</a:t>
            </a:r>
          </a:p>
          <a:p>
            <a:pPr marL="342900" indent="-342900">
              <a:buFont typeface="Arial" panose="020B0604020202020204" pitchFamily="34" charset="0"/>
              <a:buChar char="•"/>
            </a:pPr>
            <a:r>
              <a:rPr lang="sv-SE" dirty="0"/>
              <a:t>Skol- och fritidsförvaltningen kontrollerar och följer regelbundet upp varje konstgräsplans miljöpåverkan</a:t>
            </a:r>
          </a:p>
          <a:p>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15</a:t>
            </a:fld>
            <a:endParaRPr lang="en-US"/>
          </a:p>
        </p:txBody>
      </p:sp>
    </p:spTree>
    <p:extLst>
      <p:ext uri="{BB962C8B-B14F-4D97-AF65-F5344CB8AC3E}">
        <p14:creationId xmlns:p14="http://schemas.microsoft.com/office/powerpoint/2010/main" val="2102787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dirty="0"/>
              <a:t>Plastsmart arbetsplats</a:t>
            </a:r>
          </a:p>
          <a:p>
            <a:pPr marL="342900" indent="-342900">
              <a:buFont typeface="Arial" panose="020B0604020202020204" pitchFamily="34" charset="0"/>
              <a:buChar char="•"/>
            </a:pPr>
            <a:r>
              <a:rPr lang="en-US" dirty="0" err="1"/>
              <a:t>Miljöverkstan</a:t>
            </a:r>
            <a:endParaRPr lang="sv-SE" dirty="0"/>
          </a:p>
          <a:p>
            <a:pPr marL="342900" indent="-342900">
              <a:buFont typeface="Arial" panose="020B0604020202020204" pitchFamily="34" charset="0"/>
              <a:buChar char="•"/>
            </a:pPr>
            <a:r>
              <a:rPr lang="sv-SE" dirty="0"/>
              <a:t>Fossilbränslefria kommuner</a:t>
            </a:r>
          </a:p>
          <a:p>
            <a:pPr marL="1085850" lvl="1" indent="-342900">
              <a:buFont typeface="Arial" panose="020B0604020202020204" pitchFamily="34" charset="0"/>
              <a:buChar char="•"/>
            </a:pPr>
            <a:r>
              <a:rPr lang="sv-SE" dirty="0"/>
              <a:t>Det hållbara köket</a:t>
            </a:r>
          </a:p>
          <a:p>
            <a:pPr marL="1085850" lvl="1" indent="-342900">
              <a:buFont typeface="Arial" panose="020B0604020202020204" pitchFamily="34" charset="0"/>
              <a:buChar char="•"/>
            </a:pPr>
            <a:r>
              <a:rPr lang="sv-SE" dirty="0"/>
              <a:t>Det hållbara vårdboendet</a:t>
            </a:r>
          </a:p>
          <a:p>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16</a:t>
            </a:fld>
            <a:endParaRPr lang="en-US"/>
          </a:p>
        </p:txBody>
      </p:sp>
    </p:spTree>
    <p:extLst>
      <p:ext uri="{BB962C8B-B14F-4D97-AF65-F5344CB8AC3E}">
        <p14:creationId xmlns:p14="http://schemas.microsoft.com/office/powerpoint/2010/main" val="2660180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Delmål 1, Kommunutmaningen De deltagande kommunerna har mycket god kännedom om sin användning av fossil energi och kan uppvisa kontinuerliga förbättringar genom årlig systematisk uppföljning av verksamheten. Den årliga uppföljningen av fossil energianvändning är inarbetad i organisationen på ett sådant sätt att den kan fortgå efter projektets slut.  </a:t>
            </a:r>
          </a:p>
          <a:p>
            <a:r>
              <a:rPr lang="sv-SE" dirty="0"/>
              <a:t> </a:t>
            </a:r>
          </a:p>
          <a:p>
            <a:r>
              <a:rPr lang="sv-SE" dirty="0"/>
              <a:t>Delmål 2, Fossilbränslefria fordon och arbetsmaskiner Minst 90 % av deltagande kommuners personbilar och lätta lastbilar är avsedda att primärt drivas med fossilfritt drivmedel och kommunerna ligger i framkant med att efterfråga, utvärdera och använda fossilbränslefria arbetsmaskiner i sin verksamhet. Dessutom är minst 80 % av drivmedlet som används i den egna verksamheten fossilbränslefritt.  </a:t>
            </a:r>
          </a:p>
          <a:p>
            <a:r>
              <a:rPr lang="sv-SE" dirty="0"/>
              <a:t> </a:t>
            </a:r>
          </a:p>
          <a:p>
            <a:r>
              <a:rPr lang="sv-SE" dirty="0"/>
              <a:t>Delmål 3, Fossilbränslefria tjänsteresor De deltagande kommunerna har skapat goda förutsättningar för sina medarbetare att enkelt kunna välja de mest klimatsmarta alternativen för sina tjänsteresor, inklusive möjligheten till </a:t>
            </a:r>
            <a:r>
              <a:rPr lang="sv-SE" dirty="0" err="1"/>
              <a:t>resfria</a:t>
            </a:r>
            <a:r>
              <a:rPr lang="sv-SE" dirty="0"/>
              <a:t> digitala möten. Detta leder till att minst 70 % av tjänsteresorna genomförs med fossilbränslefria alternativ.  </a:t>
            </a:r>
          </a:p>
          <a:p>
            <a:r>
              <a:rPr lang="sv-SE" dirty="0"/>
              <a:t> </a:t>
            </a:r>
          </a:p>
          <a:p>
            <a:r>
              <a:rPr lang="sv-SE" dirty="0"/>
              <a:t>Delmål 4, Klimatsmart offentlig konsumtion De deltagande kommunerna har ökat kännedomen om hur organisationens konsumtion av produkter och/eller tjänster bidrar till klimatpåverkan och har genomfört åtgärder som minskar denna klimatpåverkan. </a:t>
            </a:r>
          </a:p>
          <a:p>
            <a:r>
              <a:rPr lang="sv-SE" dirty="0"/>
              <a:t>   </a:t>
            </a:r>
          </a:p>
          <a:p>
            <a:pPr marL="171450" indent="-171450">
              <a:buFont typeface="Arial" panose="020B0604020202020204" pitchFamily="34" charset="0"/>
              <a:buChar char="•"/>
            </a:pPr>
            <a:r>
              <a:rPr lang="sv-SE" dirty="0">
                <a:solidFill>
                  <a:srgbClr val="FF0000"/>
                </a:solidFill>
              </a:rPr>
              <a:t>Det hållbara köket, Det hållbara vårdboendet</a:t>
            </a:r>
          </a:p>
          <a:p>
            <a:r>
              <a:rPr lang="sv-SE" dirty="0">
                <a:solidFill>
                  <a:srgbClr val="FF0000"/>
                </a:solidFill>
              </a:rPr>
              <a:t> </a:t>
            </a:r>
          </a:p>
          <a:p>
            <a:r>
              <a:rPr lang="sv-SE" dirty="0"/>
              <a:t>Delmål 5, Ledarskap och inspiration De deltagande kommunerna har bidragit till högre kunskap hos medarbetare och politiker i den egna organisationen om klimatfrågan och vilka möjligheter och utmaningar den medför. De </a:t>
            </a:r>
          </a:p>
          <a:p>
            <a:r>
              <a:rPr lang="sv-SE" dirty="0"/>
              <a:t>  Beslutsdatum 2019-06-27 </a:t>
            </a:r>
          </a:p>
          <a:p>
            <a:r>
              <a:rPr lang="sv-SE" dirty="0"/>
              <a:t> </a:t>
            </a:r>
          </a:p>
          <a:p>
            <a:r>
              <a:rPr lang="sv-SE" dirty="0"/>
              <a:t> </a:t>
            </a:r>
          </a:p>
          <a:p>
            <a:endParaRPr lang="sv-SE" dirty="0"/>
          </a:p>
          <a:p>
            <a:r>
              <a:rPr lang="sv-SE" dirty="0"/>
              <a:t> </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19</a:t>
            </a:fld>
            <a:endParaRPr lang="en-US"/>
          </a:p>
        </p:txBody>
      </p:sp>
    </p:spTree>
    <p:extLst>
      <p:ext uri="{BB962C8B-B14F-4D97-AF65-F5344CB8AC3E}">
        <p14:creationId xmlns:p14="http://schemas.microsoft.com/office/powerpoint/2010/main" val="2215681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03759761-9EC3-BC46-AA52-FD0C8C7C84B7}" type="slidenum">
              <a:rPr lang="en-US" smtClean="0"/>
              <a:pPr/>
              <a:t>20</a:t>
            </a:fld>
            <a:endParaRPr lang="en-US"/>
          </a:p>
        </p:txBody>
      </p:sp>
    </p:spTree>
    <p:extLst>
      <p:ext uri="{BB962C8B-B14F-4D97-AF65-F5344CB8AC3E}">
        <p14:creationId xmlns:p14="http://schemas.microsoft.com/office/powerpoint/2010/main" val="2191054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Plast finns i förpackningsmaterial, plastpåsar, din dator, telefon, köksapparater, kläder, skor, golv, knappar, små detaljer överallt. Det är ett tecken på hur många varianter av plaster som finns, och hur beroende vi är av materialen.</a:t>
            </a:r>
            <a:endParaRPr lang="en-US" dirty="0"/>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När vi pratar om ”plast” menar vi egentligen en stor grupp av olika material. De kan ha väldigt varierande egenskaper: vara hårda och starka som i en cykelhjälm, eller mjuka och böjbara som i en plastmatta. </a:t>
            </a:r>
            <a:r>
              <a:rPr lang="sv-SE" dirty="0"/>
              <a:t>Plast har många fördelar och utan plast skulle ett modernt samhälle inte se ut som det gör idag. </a:t>
            </a:r>
            <a:r>
              <a:rPr lang="sv-SE" sz="1200" b="0" i="0" kern="1200" dirty="0">
                <a:solidFill>
                  <a:schemeClr val="tx1"/>
                </a:solidFill>
                <a:effectLst/>
                <a:latin typeface="+mn-lt"/>
                <a:ea typeface="+mn-ea"/>
                <a:cs typeface="+mn-cs"/>
              </a:rPr>
              <a:t>Det plast har gemensamt är att det är lätt, oftast billigt, rostfritt och isolerande.</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3</a:t>
            </a:fld>
            <a:endParaRPr lang="en-US"/>
          </a:p>
        </p:txBody>
      </p:sp>
    </p:spTree>
    <p:extLst>
      <p:ext uri="{BB962C8B-B14F-4D97-AF65-F5344CB8AC3E}">
        <p14:creationId xmlns:p14="http://schemas.microsoft.com/office/powerpoint/2010/main" val="3668886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en hel del plast har även stora nackdelar. </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4</a:t>
            </a:fld>
            <a:endParaRPr lang="en-US"/>
          </a:p>
        </p:txBody>
      </p:sp>
    </p:spTree>
    <p:extLst>
      <p:ext uri="{BB962C8B-B14F-4D97-AF65-F5344CB8AC3E}">
        <p14:creationId xmlns:p14="http://schemas.microsoft.com/office/powerpoint/2010/main" val="342713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Plast har väldigt lång nedbrytningstid; det kan ta hundratals år för en bit plast att helt försvinna i naturen. Detta innebär att mycket av den plast som tillverkats fortfarande finns kvar i en eller annan form i vår miljö. Världen över hittar vi därför plast som nedskräpning nästan överallt – vid vägrenen, omkring soptippar, i hav och sjöar och i fåglarnas svältande bukar.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Majoriteten av skräpet i våra marina miljöer kommer från land och följer med i dagvatten och bäckar ut i sjöar och hav. Nedskräpning av plast är ett av de största hoten mot den biologiska mångfalden i haven. Mer än en miljon fåglar och hundra tusen däggdjur dör varje år världen över efter att ha fastnat i eller ätit plast som de hittat i våra hav. </a:t>
            </a: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Kommunerna har stora kostnader för att städa stadsmiljöer och stränder. Skräpiga miljöer upplevs dessutom ofta som otrygga och kan leda till ytterligare nedskräpning och skadegörelse.</a:t>
            </a:r>
            <a:endParaRPr lang="en-US" dirty="0"/>
          </a:p>
          <a:p>
            <a:endParaRPr lang="sv-SE"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5</a:t>
            </a:fld>
            <a:endParaRPr lang="en-US"/>
          </a:p>
        </p:txBody>
      </p:sp>
    </p:spTree>
    <p:extLst>
      <p:ext uri="{BB962C8B-B14F-4D97-AF65-F5344CB8AC3E}">
        <p14:creationId xmlns:p14="http://schemas.microsoft.com/office/powerpoint/2010/main" val="217594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dirty="0"/>
              <a:t>När en plastbit slits sprids små plastfragment, så kallad mikroplast. Miljögifter som finns i vatten kan fastna på mikroplast och kan därigenom ledas in i vattenlevande organismer som misstar plast för mat. </a:t>
            </a:r>
            <a:endParaRPr lang="en-US" dirty="0"/>
          </a:p>
          <a:p>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6</a:t>
            </a:fld>
            <a:endParaRPr lang="en-US"/>
          </a:p>
        </p:txBody>
      </p:sp>
    </p:spTree>
    <p:extLst>
      <p:ext uri="{BB962C8B-B14F-4D97-AF65-F5344CB8AC3E}">
        <p14:creationId xmlns:p14="http://schemas.microsoft.com/office/powerpoint/2010/main" val="151443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sz="1200" b="0" i="0" kern="1200" dirty="0">
                <a:solidFill>
                  <a:schemeClr val="tx1"/>
                </a:solidFill>
                <a:effectLst/>
                <a:latin typeface="+mn-lt"/>
                <a:ea typeface="+mn-ea"/>
                <a:cs typeface="+mn-cs"/>
              </a:rPr>
              <a:t>Naturvårdsverket</a:t>
            </a:r>
            <a:r>
              <a:rPr lang="sv-SE" dirty="0"/>
              <a:t> redovisade till regeringen 2017, vilka källor som står för de största utsläppen av mikroplast i Sverige. Utredningen visar att viktiga källor till utsläpp av mikroplaster i Sverige </a:t>
            </a:r>
            <a:r>
              <a:rPr lang="sv-SE" sz="1200" b="0" i="0" kern="1200" dirty="0" err="1">
                <a:solidFill>
                  <a:schemeClr val="tx1"/>
                </a:solidFill>
                <a:effectLst/>
                <a:latin typeface="+mn-lt"/>
                <a:ea typeface="+mn-ea"/>
                <a:cs typeface="+mn-cs"/>
              </a:rPr>
              <a:t>är:</a:t>
            </a:r>
            <a:r>
              <a:rPr lang="sv-SE" dirty="0" err="1"/>
              <a:t>del</a:t>
            </a:r>
            <a:r>
              <a:rPr lang="sv-SE" dirty="0"/>
              <a:t> av dagens plastavfall bränns eller bryts ned relativt snabbt. De potentiella hälso- och miljögiftseffekterna av ingående kemikalier kan dock vara desamma för förnybart baserad som för konventionellt producerad plast.</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7</a:t>
            </a:fld>
            <a:endParaRPr lang="en-US"/>
          </a:p>
        </p:txBody>
      </p:sp>
    </p:spTree>
    <p:extLst>
      <p:ext uri="{BB962C8B-B14F-4D97-AF65-F5344CB8AC3E}">
        <p14:creationId xmlns:p14="http://schemas.microsoft.com/office/powerpoint/2010/main" val="252253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En viktig anledning till plastens enorma mångsidighet.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Med mjukgörare kan man till exempel göra att annars hård plast blir mjuk och böjlig. Men det finns en lång rad andra tillsatser: färgämnen, flamskyddsmedel, antibakteriella ämnen och ämnen som ökar plastens motståndskraft mot solljus för att ta några ytterligare exempel. Tillsatser används också för att underlätta tillverkningen av plast. I vissa plaster finns nästan inga tillsatser, i andra plaster kan mer än hälften av vikten utgöras av tillsatser.et är tillsatser av olika ämnen som ger plasten olika egenskaper.</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Ett av problemen är att plastens byggstenar och tillsatsämnen kan vara farliga och att de ofta läcker ut under plastens livstid och sprids. Varje år läcker tusentals ton tillsatsämnen ut från plast bara i Sverige och hamnar både i naturen och i vår inomhusmiljö.</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Många av de skadligaste ämnena, så kallade särskilt farliga ämnen, är förbjudna, och får inte förekomma överhuvudtaget i nya plastprodukter. Men fortfarande används även många andra ämnen som behöver fasas ut. Vi har dessutom en ”skuld” i form av att gamla produkter som nu kommer in till avfallshanteringen.</a:t>
            </a:r>
            <a:r>
              <a:rPr lang="sv-SE" sz="1200" b="0" i="0" kern="1200" baseline="0" dirty="0">
                <a:solidFill>
                  <a:schemeClr val="tx1"/>
                </a:solidFill>
                <a:effectLst/>
                <a:latin typeface="+mn-lt"/>
                <a:ea typeface="+mn-ea"/>
                <a:cs typeface="+mn-cs"/>
              </a:rPr>
              <a:t> </a:t>
            </a:r>
            <a:r>
              <a:rPr lang="sv-SE" sz="1200" b="0" i="0" kern="1200" dirty="0">
                <a:solidFill>
                  <a:schemeClr val="tx1"/>
                </a:solidFill>
                <a:effectLst/>
                <a:latin typeface="+mn-lt"/>
                <a:ea typeface="+mn-ea"/>
                <a:cs typeface="+mn-cs"/>
              </a:rPr>
              <a:t>Alla producenter och verksamheter har en skyldighet att kontinuerligt byta ut ämnen, exempelvis tillsatser i plast, som kan innebära en risk för människa och miljö mot mindre farliga alternativ. </a:t>
            </a:r>
          </a:p>
          <a:p>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03759761-9EC3-BC46-AA52-FD0C8C7C84B7}" type="slidenum">
              <a:rPr lang="en-US" smtClean="0"/>
              <a:pPr/>
              <a:t>8</a:t>
            </a:fld>
            <a:endParaRPr lang="en-US"/>
          </a:p>
        </p:txBody>
      </p:sp>
    </p:spTree>
    <p:extLst>
      <p:ext uri="{BB962C8B-B14F-4D97-AF65-F5344CB8AC3E}">
        <p14:creationId xmlns:p14="http://schemas.microsoft.com/office/powerpoint/2010/main" val="262855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Den huvudsakliga råvaran</a:t>
            </a:r>
            <a:r>
              <a:rPr lang="sv-SE" sz="1200" b="0" i="0" kern="1200" baseline="0" dirty="0">
                <a:solidFill>
                  <a:schemeClr val="tx1"/>
                </a:solidFill>
                <a:effectLst/>
                <a:latin typeface="+mn-lt"/>
                <a:ea typeface="+mn-ea"/>
                <a:cs typeface="+mn-cs"/>
              </a:rPr>
              <a:t> är </a:t>
            </a:r>
            <a:r>
              <a:rPr lang="sv-SE" sz="1200" b="0" i="0" kern="1200" dirty="0">
                <a:solidFill>
                  <a:schemeClr val="tx1"/>
                </a:solidFill>
                <a:effectLst/>
                <a:latin typeface="+mn-lt"/>
                <a:ea typeface="+mn-ea"/>
                <a:cs typeface="+mn-cs"/>
              </a:rPr>
              <a:t>fossil olja.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Plasttillverkning ger upphov till utsläpp av växthusgaser, men en stor del av kolet finns i själva produkten och släpps ut vid förbränning. Den största delen av plasten vi använder går just till förbränning. För att Sverige ska nå klimatmålen måste utsläppen minska.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Totalt uppkommer årligen omkring 1,7 miljoner ton plastavfall i Sverige varav majoriteten, nästan 80 procent, går till energiåtervinning eller används som bränsle i industrin. Plastavfallet som skickas till förbränning omhändertas i el- och fjärrvärmesektorn men uppstår hos andra aktörer. Endast åtta procent av det svenska plastavfallet, främst förpackningar, går till materialåtervinning.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Vid förbränning av avfall med energiåtervinning tillvaratas energin i avfallet genom omvandling till framförallt el och fjärrvärme.</a:t>
            </a: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9</a:t>
            </a:fld>
            <a:endParaRPr lang="en-US"/>
          </a:p>
        </p:txBody>
      </p:sp>
    </p:spTree>
    <p:extLst>
      <p:ext uri="{BB962C8B-B14F-4D97-AF65-F5344CB8AC3E}">
        <p14:creationId xmlns:p14="http://schemas.microsoft.com/office/powerpoint/2010/main" val="109964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Man tänker att plast är tillverkat av olja, men det kan även komma från andra källor. Förnyelsebara råvaror som stärkelse, mjölksyra eller etanol från sockerrör kan också bli till plast. De typerna kallas för bio-plast, och brukar vara lite dyrare än plast från råolja. Bio-plast kan i sin tur delas in i två undergrupper, biologiskt nedbrytbar och icke-biologiskt nedbrytbar.</a:t>
            </a:r>
          </a:p>
          <a:p>
            <a:r>
              <a:rPr lang="sv-SE" sz="1200" b="0" i="0" kern="1200" dirty="0">
                <a:solidFill>
                  <a:schemeClr val="tx1"/>
                </a:solidFill>
                <a:effectLst/>
                <a:latin typeface="+mn-lt"/>
                <a:ea typeface="+mn-ea"/>
                <a:cs typeface="+mn-cs"/>
              </a:rPr>
              <a:t>Till exempel är bio-polyeten, eller grön PE som den också kallas, gjord av etanol från sockerrör men har samma egenskaper som polyeten från olja. Den har alltså samma utseende, egenskaper och oförmåga att brytas ner i naturen. Plaster av mjölksyra och stärkelse kan däremot brytas ner i en vanlig kompost. </a:t>
            </a:r>
          </a:p>
          <a:p>
            <a:r>
              <a:rPr lang="sv-SE" sz="1200" b="0" i="0" kern="1200" dirty="0">
                <a:solidFill>
                  <a:schemeClr val="tx1"/>
                </a:solidFill>
                <a:effectLst/>
                <a:latin typeface="+mn-lt"/>
                <a:ea typeface="+mn-ea"/>
                <a:cs typeface="+mn-cs"/>
              </a:rPr>
              <a:t>Det finns även plast från råolja där man tillsatt ämnen för att göra den mer lättnedbrytbar. Den plasten bryts ändå inte ner fullständigt, bara till mindre plastbitar, kallat mikroplast.</a:t>
            </a:r>
          </a:p>
          <a:p>
            <a:endParaRPr lang="sv-SE" dirty="0"/>
          </a:p>
          <a:p>
            <a:r>
              <a:rPr lang="sv-SE" dirty="0"/>
              <a:t>Fokus förnybar återvinningsbar.</a:t>
            </a:r>
            <a:endParaRPr lang="en-US" dirty="0"/>
          </a:p>
        </p:txBody>
      </p:sp>
      <p:sp>
        <p:nvSpPr>
          <p:cNvPr id="4" name="Platshållare för bildnummer 3"/>
          <p:cNvSpPr>
            <a:spLocks noGrp="1"/>
          </p:cNvSpPr>
          <p:nvPr>
            <p:ph type="sldNum" sz="quarter" idx="10"/>
          </p:nvPr>
        </p:nvSpPr>
        <p:spPr/>
        <p:txBody>
          <a:bodyPr/>
          <a:lstStyle/>
          <a:p>
            <a:fld id="{03759761-9EC3-BC46-AA52-FD0C8C7C84B7}" type="slidenum">
              <a:rPr lang="en-US" smtClean="0"/>
              <a:pPr/>
              <a:t>10</a:t>
            </a:fld>
            <a:endParaRPr lang="en-US"/>
          </a:p>
        </p:txBody>
      </p:sp>
    </p:spTree>
    <p:extLst>
      <p:ext uri="{BB962C8B-B14F-4D97-AF65-F5344CB8AC3E}">
        <p14:creationId xmlns:p14="http://schemas.microsoft.com/office/powerpoint/2010/main" val="403056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 med vit bakgrun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chemeClr val="tx1"/>
                </a:solidFill>
              </a:defRPr>
            </a:lvl1pPr>
          </a:lstStyle>
          <a:p>
            <a:r>
              <a:rPr lang="sv-SE"/>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dirty="0"/>
          </a:p>
        </p:txBody>
      </p:sp>
    </p:spTree>
    <p:extLst>
      <p:ext uri="{BB962C8B-B14F-4D97-AF65-F5344CB8AC3E}">
        <p14:creationId xmlns:p14="http://schemas.microsoft.com/office/powerpoint/2010/main" val="389020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3108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extruta 12"/>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829153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09835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63032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9144000" cy="6858000"/>
          </a:xfrm>
          <a:prstGeom prst="rect">
            <a:avLst/>
          </a:prstGeom>
        </p:spPr>
        <p:txBody>
          <a:bodyPr/>
          <a:lstStyle/>
          <a:p>
            <a:endParaRPr lang="sv-SE" dirty="0"/>
          </a:p>
        </p:txBody>
      </p:sp>
      <p:sp>
        <p:nvSpPr>
          <p:cNvPr id="3" name="textruta 2"/>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Tree>
    <p:extLst>
      <p:ext uri="{BB962C8B-B14F-4D97-AF65-F5344CB8AC3E}">
        <p14:creationId xmlns:p14="http://schemas.microsoft.com/office/powerpoint/2010/main" val="92400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9144000" cy="6858000"/>
          </a:xfrm>
          <a:prstGeom prst="rect">
            <a:avLst/>
          </a:prstGeom>
        </p:spPr>
        <p:txBody>
          <a:bodyPr/>
          <a:lstStyle/>
          <a:p>
            <a:endParaRPr lang="sv-SE"/>
          </a:p>
        </p:txBody>
      </p:sp>
      <p:sp>
        <p:nvSpPr>
          <p:cNvPr id="3" name="Title 1"/>
          <p:cNvSpPr>
            <a:spLocks noGrp="1"/>
          </p:cNvSpPr>
          <p:nvPr>
            <p:ph type="title" hasCustomPrompt="1"/>
          </p:nvPr>
        </p:nvSpPr>
        <p:spPr>
          <a:xfrm>
            <a:off x="1055688" y="897994"/>
            <a:ext cx="5486400" cy="473607"/>
          </a:xfrm>
          <a:prstGeom prst="rect">
            <a:avLst/>
          </a:prstGeom>
        </p:spPr>
        <p:txBody>
          <a:bodyPr anchor="b">
            <a:normAutofit/>
          </a:bodyPr>
          <a:lstStyle>
            <a:lvl1pPr algn="l">
              <a:defRPr sz="1400" b="1"/>
            </a:lvl1pPr>
          </a:lstStyle>
          <a:p>
            <a:pPr lvl="0"/>
            <a:r>
              <a:rPr lang="sv-SE" dirty="0"/>
              <a:t>Klicka här för att ändra format på bakgrundstexten</a:t>
            </a:r>
          </a:p>
        </p:txBody>
      </p:sp>
      <p:sp>
        <p:nvSpPr>
          <p:cNvPr id="4" name="Text Placeholder 3"/>
          <p:cNvSpPr>
            <a:spLocks noGrp="1"/>
          </p:cNvSpPr>
          <p:nvPr>
            <p:ph type="body" sz="half" idx="2"/>
          </p:nvPr>
        </p:nvSpPr>
        <p:spPr>
          <a:xfrm>
            <a:off x="1055688" y="1401603"/>
            <a:ext cx="5486400" cy="337245"/>
          </a:xfrm>
          <a:prstGeom prst="rect">
            <a:avLst/>
          </a:prstGeom>
        </p:spPr>
        <p:txBody>
          <a:bodyPr>
            <a:normAutofit/>
          </a:bodyPr>
          <a:lstStyle>
            <a:lvl1pPr marL="0" indent="0">
              <a:buNone/>
              <a:defRPr sz="1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5" name="textruta 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Tree>
    <p:extLst>
      <p:ext uri="{BB962C8B-B14F-4D97-AF65-F5344CB8AC3E}">
        <p14:creationId xmlns:p14="http://schemas.microsoft.com/office/powerpoint/2010/main" val="4096699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245970" y="-2"/>
            <a:ext cx="8898029" cy="68580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extruta 7"/>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Tree>
    <p:extLst>
      <p:ext uri="{BB962C8B-B14F-4D97-AF65-F5344CB8AC3E}">
        <p14:creationId xmlns:p14="http://schemas.microsoft.com/office/powerpoint/2010/main" val="42602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245970" y="-2"/>
            <a:ext cx="8898029" cy="68580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hasCustomPrompt="1"/>
          </p:nvPr>
        </p:nvSpPr>
        <p:spPr>
          <a:xfrm>
            <a:off x="1055688" y="897994"/>
            <a:ext cx="5486400" cy="473607"/>
          </a:xfrm>
          <a:prstGeom prst="rect">
            <a:avLst/>
          </a:prstGeom>
        </p:spPr>
        <p:txBody>
          <a:bodyPr anchor="b">
            <a:normAutofit/>
          </a:bodyPr>
          <a:lstStyle>
            <a:lvl1pPr algn="l">
              <a:defRPr sz="1400" b="1"/>
            </a:lvl1pPr>
          </a:lstStyle>
          <a:p>
            <a:pPr lvl="0"/>
            <a:r>
              <a:rPr lang="sv-SE" dirty="0"/>
              <a:t>Klicka här för att ändra format på bakgrundstexten</a:t>
            </a:r>
          </a:p>
        </p:txBody>
      </p:sp>
      <p:sp>
        <p:nvSpPr>
          <p:cNvPr id="9" name="Text Placeholder 3"/>
          <p:cNvSpPr>
            <a:spLocks noGrp="1"/>
          </p:cNvSpPr>
          <p:nvPr>
            <p:ph type="body" sz="half" idx="2"/>
          </p:nvPr>
        </p:nvSpPr>
        <p:spPr>
          <a:xfrm>
            <a:off x="1055688" y="1401603"/>
            <a:ext cx="5486400" cy="337245"/>
          </a:xfrm>
          <a:prstGeom prst="rect">
            <a:avLst/>
          </a:prstGeom>
        </p:spPr>
        <p:txBody>
          <a:bodyPr>
            <a:normAutofit/>
          </a:bodyPr>
          <a:lstStyle>
            <a:lvl1pPr marL="0" indent="0">
              <a:buNone/>
              <a:defRPr sz="1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10" name="textruta 9"/>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Tree>
    <p:extLst>
      <p:ext uri="{BB962C8B-B14F-4D97-AF65-F5344CB8AC3E}">
        <p14:creationId xmlns:p14="http://schemas.microsoft.com/office/powerpoint/2010/main" val="2870375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48746"/>
            <a:ext cx="5486400" cy="473607"/>
          </a:xfrm>
          <a:prstGeom prst="rect">
            <a:avLst/>
          </a:prstGeom>
        </p:spPr>
        <p:txBody>
          <a:bodyPr anchor="b">
            <a:normAutofit/>
          </a:bodyPr>
          <a:lstStyle>
            <a:lvl1pPr algn="l">
              <a:defRPr sz="1400" b="1"/>
            </a:lvl1pPr>
          </a:lstStyle>
          <a:p>
            <a:pPr lvl="0"/>
            <a:r>
              <a:rPr lang="sv-SE" dirty="0"/>
              <a:t>Klicka här för att ändra format på bakgrundstexten</a:t>
            </a:r>
          </a:p>
        </p:txBody>
      </p:sp>
      <p:sp>
        <p:nvSpPr>
          <p:cNvPr id="3" name="Picture Placeholder 2"/>
          <p:cNvSpPr>
            <a:spLocks noGrp="1"/>
          </p:cNvSpPr>
          <p:nvPr>
            <p:ph type="pic" idx="1"/>
          </p:nvPr>
        </p:nvSpPr>
        <p:spPr>
          <a:xfrm>
            <a:off x="1792288" y="711198"/>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52355"/>
            <a:ext cx="5486400" cy="337245"/>
          </a:xfrm>
          <a:prstGeom prst="rect">
            <a:avLst/>
          </a:prstGeom>
        </p:spPr>
        <p:txBody>
          <a:bodyPr>
            <a:normAutofit/>
          </a:bodyPr>
          <a:lstStyle>
            <a:lvl1pPr marL="0" indent="0">
              <a:buNone/>
              <a:defRPr sz="1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a:t>Klicka här för att ändra format på bakgrundstexten</a:t>
            </a: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6" name="Rektangel 1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95996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sp>
        <p:nvSpPr>
          <p:cNvPr id="11" name="textruta 10"/>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2" name="Rektangel 11"/>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4271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 med röd bakgrund">
    <p:bg>
      <p:bgPr>
        <a:solidFill>
          <a:srgbClr val="D9000F"/>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3417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8" name="Rektangel 17"/>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9015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4"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4083370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1"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3187052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1"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176201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8" name="Rektangel 17"/>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
        <p:nvSpPr>
          <p:cNvPr id="14"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2601178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4"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0"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58741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1"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2751451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nktlista, 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sp>
        <p:nvSpPr>
          <p:cNvPr id="11" name="Content Placeholder 2"/>
          <p:cNvSpPr>
            <a:spLocks noGrp="1"/>
          </p:cNvSpPr>
          <p:nvPr>
            <p:ph idx="1"/>
          </p:nvPr>
        </p:nvSpPr>
        <p:spPr>
          <a:xfrm>
            <a:off x="1100666" y="1600202"/>
            <a:ext cx="7907867" cy="4202113"/>
          </a:xfrm>
          <a:prstGeom prst="rect">
            <a:avLst/>
          </a:prstGeom>
        </p:spPr>
        <p:txBody>
          <a:bodyPr/>
          <a:lstStyle>
            <a:lvl1pPr marL="288000" indent="-288000">
              <a:buFont typeface="Arial" panose="020B0604020202020204" pitchFamily="34" charset="0"/>
              <a:buChar cha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a:t>Klicka här för att ändra format</a:t>
            </a:r>
            <a:endParaRPr lang="en-US" dirty="0"/>
          </a:p>
        </p:txBody>
      </p:sp>
    </p:spTree>
    <p:extLst>
      <p:ext uri="{BB962C8B-B14F-4D97-AF65-F5344CB8AC3E}">
        <p14:creationId xmlns:p14="http://schemas.microsoft.com/office/powerpoint/2010/main" val="1652184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85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 sida med lila bakgrund">
    <p:bg>
      <p:bgPr>
        <a:solidFill>
          <a:srgbClr val="93006D"/>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51551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 sida med blå bakgrund">
    <p:bg>
      <p:bgPr>
        <a:solidFill>
          <a:srgbClr val="0F81D3"/>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33653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 sida med grön bakgrund">
    <p:bg>
      <p:bgPr>
        <a:solidFill>
          <a:srgbClr val="65AE1E"/>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7041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
        <p:nvSpPr>
          <p:cNvPr id="14"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Tree>
    <p:extLst>
      <p:ext uri="{BB962C8B-B14F-4D97-AF65-F5344CB8AC3E}">
        <p14:creationId xmlns:p14="http://schemas.microsoft.com/office/powerpoint/2010/main" val="34113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extruta 12"/>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73223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66277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a:t>Klicka här för att ändra format</a:t>
            </a:r>
            <a:endParaRPr lang="en-US" dirty="0"/>
          </a:p>
        </p:txBody>
      </p:sp>
    </p:spTree>
    <p:extLst>
      <p:ext uri="{BB962C8B-B14F-4D97-AF65-F5344CB8AC3E}">
        <p14:creationId xmlns:p14="http://schemas.microsoft.com/office/powerpoint/2010/main" val="2419171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3.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4.png"/><Relationship Id="rId4" Type="http://schemas.openxmlformats.org/officeDocument/2006/relationships/slideLayout" Target="../slideLayouts/slideLayout2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ktangel 9"/>
          <p:cNvSpPr/>
          <p:nvPr/>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Rektangel 10"/>
          <p:cNvSpPr/>
          <p:nvPr/>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Rektangel 11"/>
          <p:cNvSpPr/>
          <p:nvPr/>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textruta 17"/>
          <p:cNvSpPr txBox="1"/>
          <p:nvPr/>
        </p:nvSpPr>
        <p:spPr>
          <a:xfrm>
            <a:off x="7721600"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pPr algn="r"/>
              <a:t>2022-11-16</a:t>
            </a:fld>
            <a:endParaRPr lang="sv-SE" sz="1000" dirty="0">
              <a:solidFill>
                <a:schemeClr val="tx1"/>
              </a:solidFill>
              <a:latin typeface="Arial"/>
              <a:cs typeface="Arial"/>
            </a:endParaRPr>
          </a:p>
          <a:p>
            <a:pPr algn="r"/>
            <a:r>
              <a:rPr lang="sv-SE" sz="900" dirty="0">
                <a:solidFill>
                  <a:schemeClr val="tx1"/>
                </a:solidFill>
                <a:latin typeface="Arial"/>
                <a:cs typeface="Arial"/>
              </a:rPr>
              <a:t>Sida </a:t>
            </a:r>
            <a:fld id="{DB8626CC-5B25-4DDA-833E-9A441BDD6043}" type="slidenum">
              <a:rPr lang="sv-SE" sz="900" smtClean="0">
                <a:solidFill>
                  <a:schemeClr val="tx1"/>
                </a:solidFill>
                <a:latin typeface="Arial"/>
                <a:cs typeface="Arial"/>
              </a:rPr>
              <a:pPr algn="r"/>
              <a:t>‹#›</a:t>
            </a:fld>
            <a:endParaRPr lang="sv-SE" sz="900" dirty="0">
              <a:solidFill>
                <a:schemeClr val="tx1"/>
              </a:solidFill>
              <a:latin typeface="Arial"/>
              <a:cs typeface="Arial"/>
            </a:endParaRPr>
          </a:p>
        </p:txBody>
      </p:sp>
      <p:pic>
        <p:nvPicPr>
          <p:cNvPr id="21" name="Bildobjekt 20" descr="HBG_logo_liggande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235973"/>
            <a:ext cx="1862210" cy="527170"/>
          </a:xfrm>
          <a:prstGeom prst="rect">
            <a:avLst/>
          </a:prstGeom>
        </p:spPr>
      </p:pic>
    </p:spTree>
    <p:extLst>
      <p:ext uri="{BB962C8B-B14F-4D97-AF65-F5344CB8AC3E}">
        <p14:creationId xmlns:p14="http://schemas.microsoft.com/office/powerpoint/2010/main" val="131977329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defTabSz="457200" rtl="0" eaLnBrk="1" latinLnBrk="0" hangingPunct="1">
        <a:spcBef>
          <a:spcPct val="0"/>
        </a:spcBef>
        <a:buNone/>
        <a:defRPr sz="40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sp>
        <p:nvSpPr>
          <p:cNvPr id="18" name="textruta 17"/>
          <p:cNvSpPr txBox="1"/>
          <p:nvPr/>
        </p:nvSpPr>
        <p:spPr>
          <a:xfrm>
            <a:off x="7721600"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pPr algn="r"/>
              <a:t>2022-11-16</a:t>
            </a:fld>
            <a:endParaRPr lang="sv-SE" sz="1000" dirty="0">
              <a:solidFill>
                <a:srgbClr val="FFFFFF"/>
              </a:solidFill>
              <a:latin typeface="Arial"/>
              <a:cs typeface="Arial"/>
            </a:endParaRPr>
          </a:p>
          <a:p>
            <a:pPr algn="r"/>
            <a:r>
              <a:rPr lang="sv-SE" sz="900" dirty="0">
                <a:solidFill>
                  <a:srgbClr val="FFFFFF"/>
                </a:solidFill>
                <a:latin typeface="Arial"/>
                <a:cs typeface="Arial"/>
              </a:rPr>
              <a:t>Sida </a:t>
            </a:r>
            <a:fld id="{DB8626CC-5B25-4DDA-833E-9A441BDD6043}" type="slidenum">
              <a:rPr lang="sv-SE" sz="900" smtClean="0">
                <a:solidFill>
                  <a:srgbClr val="FFFFFF"/>
                </a:solidFill>
                <a:latin typeface="Arial"/>
                <a:cs typeface="Arial"/>
              </a:rPr>
              <a:pPr algn="r"/>
              <a:t>‹#›</a:t>
            </a:fld>
            <a:endParaRPr lang="sv-SE" sz="900" dirty="0">
              <a:solidFill>
                <a:srgbClr val="FFFFFF"/>
              </a:solidFill>
              <a:latin typeface="Arial"/>
              <a:cs typeface="Arial"/>
            </a:endParaRPr>
          </a:p>
        </p:txBody>
      </p:sp>
      <p:pic>
        <p:nvPicPr>
          <p:cNvPr id="17" name="Bildobjekt 16" descr="HBG_logo_liggande_V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0" y="233335"/>
            <a:ext cx="1861185" cy="536158"/>
          </a:xfrm>
          <a:prstGeom prst="rect">
            <a:avLst/>
          </a:prstGeom>
        </p:spPr>
      </p:pic>
    </p:spTree>
    <p:extLst>
      <p:ext uri="{BB962C8B-B14F-4D97-AF65-F5344CB8AC3E}">
        <p14:creationId xmlns:p14="http://schemas.microsoft.com/office/powerpoint/2010/main" val="4188822141"/>
      </p:ext>
    </p:extLst>
  </p:cSld>
  <p:clrMap bg1="lt1" tx1="dk1" bg2="lt2" tx2="dk2" accent1="accent1" accent2="accent2" accent3="accent3" accent4="accent4" accent5="accent5" accent6="accent6" hlink="hlink" folHlink="folHlink"/>
  <p:sldLayoutIdLst>
    <p:sldLayoutId id="2147483697" r:id="rId1"/>
    <p:sldLayoutId id="2147483711" r:id="rId2"/>
    <p:sldLayoutId id="2147483713" r:id="rId3"/>
    <p:sldLayoutId id="2147483715" r:id="rId4"/>
  </p:sldLayoutIdLst>
  <p:hf sldNum="0" hdr="0" ftr="0" dt="0"/>
  <p:txStyles>
    <p:titleStyle>
      <a:lvl1pPr algn="l" defTabSz="457200" rtl="0" eaLnBrk="1" latinLnBrk="0" hangingPunct="1">
        <a:spcBef>
          <a:spcPct val="0"/>
        </a:spcBef>
        <a:buNone/>
        <a:defRPr sz="40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210154" y="6647449"/>
            <a:ext cx="2228246" cy="210552"/>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C93184F-B175-4846-9DF4-4602C06F09C4}" type="datetime1">
              <a:rPr kumimoji="0" lang="sv-SE" sz="900" b="1" i="0" u="none" strike="noStrike" kern="1200" cap="none" spc="0" normalizeH="0" baseline="0" noProof="0" smtClean="0">
                <a:ln>
                  <a:noFill/>
                </a:ln>
                <a:solidFill>
                  <a:schemeClr val="bg1"/>
                </a:solidFill>
                <a:effectLst/>
                <a:uLnTx/>
                <a:uFillTx/>
                <a:latin typeface="HelveticaNeueLT Std"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lang="en-US" b="1" dirty="0">
              <a:solidFill>
                <a:schemeClr val="bg1"/>
              </a:solidFill>
              <a:effectLst/>
              <a:latin typeface="HelveticaNeueLT Std" pitchFamily="34" charset="0"/>
            </a:endParaRPr>
          </a:p>
        </p:txBody>
      </p:sp>
      <p:sp>
        <p:nvSpPr>
          <p:cNvPr id="6" name="textruta 5"/>
          <p:cNvSpPr txBox="1"/>
          <p:nvPr/>
        </p:nvSpPr>
        <p:spPr>
          <a:xfrm>
            <a:off x="1064683" y="6483350"/>
            <a:ext cx="2847975" cy="204788"/>
          </a:xfrm>
          <a:prstGeom prst="rect">
            <a:avLst/>
          </a:prstGeom>
          <a:noFill/>
        </p:spPr>
        <p:txBody>
          <a:bodyPr wrap="square" lIns="0" r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chemeClr val="tx1"/>
                </a:solidFill>
                <a:effectLst/>
                <a:uLnTx/>
                <a:uFillTx/>
                <a:latin typeface="Arial"/>
                <a:cs typeface="Arial"/>
              </a:rPr>
              <a:t>Styrdokument Plast</a:t>
            </a:r>
            <a:endParaRPr kumimoji="0" lang="sv-SE" sz="1000" b="0" i="0" u="none" strike="noStrike" kern="0" cap="none" spc="0" normalizeH="0" baseline="0" noProof="0" dirty="0">
              <a:ln>
                <a:noFill/>
              </a:ln>
              <a:solidFill>
                <a:schemeClr val="tx1"/>
              </a:solidFill>
              <a:effectLst/>
              <a:uLnTx/>
              <a:uFillTx/>
              <a:latin typeface="Arial"/>
              <a:cs typeface="Arial"/>
            </a:endParaRPr>
          </a:p>
        </p:txBody>
      </p:sp>
      <p:pic>
        <p:nvPicPr>
          <p:cNvPr id="4" name="Bildobjekt 3"/>
          <p:cNvPicPr>
            <a:picLocks/>
          </p:cNvPicPr>
          <p:nvPr userDrawn="1"/>
        </p:nvPicPr>
        <p:blipFill>
          <a:blip r:embed="rId16" cstate="print">
            <a:extLst>
              <a:ext uri="{28A0092B-C50C-407E-A947-70E740481C1C}">
                <a14:useLocalDpi xmlns:a14="http://schemas.microsoft.com/office/drawing/2010/main" val="0"/>
              </a:ext>
            </a:extLst>
          </a:blip>
          <a:stretch>
            <a:fillRect/>
          </a:stretch>
        </p:blipFill>
        <p:spPr>
          <a:xfrm>
            <a:off x="8072270" y="5994399"/>
            <a:ext cx="626400" cy="662400"/>
          </a:xfrm>
          <a:prstGeom prst="rect">
            <a:avLst/>
          </a:prstGeom>
        </p:spPr>
      </p:pic>
    </p:spTree>
    <p:extLst>
      <p:ext uri="{BB962C8B-B14F-4D97-AF65-F5344CB8AC3E}">
        <p14:creationId xmlns:p14="http://schemas.microsoft.com/office/powerpoint/2010/main" val="2892551757"/>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718" r:id="rId5"/>
    <p:sldLayoutId id="2147483719" r:id="rId6"/>
    <p:sldLayoutId id="2147483720" r:id="rId7"/>
    <p:sldLayoutId id="2147483721" r:id="rId8"/>
    <p:sldLayoutId id="2147483667" r:id="rId9"/>
    <p:sldLayoutId id="2147483680" r:id="rId10"/>
    <p:sldLayoutId id="2147483673" r:id="rId11"/>
    <p:sldLayoutId id="2147483679" r:id="rId12"/>
    <p:sldLayoutId id="2147483669" r:id="rId13"/>
    <p:sldLayoutId id="2147483674" r:id="rId14"/>
  </p:sldLayoutIdLst>
  <p:hf sldNum="0" hdr="0" ftr="0" dt="0"/>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sp>
        <p:nvSpPr>
          <p:cNvPr id="6" name="textruta 5"/>
          <p:cNvSpPr txBox="1"/>
          <p:nvPr/>
        </p:nvSpPr>
        <p:spPr>
          <a:xfrm>
            <a:off x="1064683" y="6483350"/>
            <a:ext cx="2847975" cy="204788"/>
          </a:xfrm>
          <a:prstGeom prst="rect">
            <a:avLst/>
          </a:prstGeom>
          <a:noFill/>
        </p:spPr>
        <p:txBody>
          <a:bodyPr wrap="square" lIns="0" r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a:ln>
                  <a:noFill/>
                </a:ln>
                <a:solidFill>
                  <a:srgbClr val="FFFFFF"/>
                </a:solidFill>
                <a:effectLst/>
                <a:uLnTx/>
                <a:uFillTx/>
                <a:latin typeface="Arial"/>
                <a:cs typeface="Arial"/>
              </a:rPr>
              <a:t>Styrdokument Plast</a:t>
            </a:r>
            <a:endParaRPr kumimoji="0" lang="sv-SE" sz="1000" b="0" i="0" u="none" strike="noStrike" kern="0" cap="none" spc="0" normalizeH="0" baseline="0" noProof="0" dirty="0">
              <a:ln>
                <a:noFill/>
              </a:ln>
              <a:solidFill>
                <a:srgbClr val="FFFFFF"/>
              </a:solidFill>
              <a:effectLst/>
              <a:uLnTx/>
              <a:uFillTx/>
              <a:latin typeface="Arial"/>
              <a:cs typeface="Arial"/>
            </a:endParaRPr>
          </a:p>
        </p:txBody>
      </p:sp>
      <p:pic>
        <p:nvPicPr>
          <p:cNvPr id="4" name="Bildobjekt 3"/>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077640" y="6002866"/>
            <a:ext cx="626400" cy="662400"/>
          </a:xfrm>
          <a:prstGeom prst="rect">
            <a:avLst/>
          </a:prstGeom>
        </p:spPr>
      </p:pic>
    </p:spTree>
    <p:extLst>
      <p:ext uri="{BB962C8B-B14F-4D97-AF65-F5344CB8AC3E}">
        <p14:creationId xmlns:p14="http://schemas.microsoft.com/office/powerpoint/2010/main" val="8207159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22" r:id="rId5"/>
    <p:sldLayoutId id="2147483723" r:id="rId6"/>
    <p:sldLayoutId id="2147483724" r:id="rId7"/>
    <p:sldLayoutId id="2147483725" r:id="rId8"/>
  </p:sldLayoutIdLst>
  <p:hf sldNum="0" hdr="0" ftr="0" dt="0"/>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210154" y="6647449"/>
            <a:ext cx="2228246" cy="210552"/>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C93184F-B175-4846-9DF4-4602C06F09C4}" type="datetime1">
              <a:rPr kumimoji="0" lang="sv-SE" sz="900" b="1" i="0" u="none" strike="noStrike" kern="1200" cap="none" spc="0" normalizeH="0" baseline="0" noProof="0" smtClean="0">
                <a:ln>
                  <a:noFill/>
                </a:ln>
                <a:solidFill>
                  <a:schemeClr val="bg1"/>
                </a:solidFill>
                <a:effectLst/>
                <a:uLnTx/>
                <a:uFillTx/>
                <a:latin typeface="HelveticaNeueLT Std"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2022-11-16</a:t>
            </a:fld>
            <a:endParaRPr lang="en-US" b="1" dirty="0">
              <a:solidFill>
                <a:schemeClr val="bg1"/>
              </a:solidFill>
              <a:effectLst/>
              <a:latin typeface="HelveticaNeueLT Std" pitchFamily="34" charset="0"/>
            </a:endParaRPr>
          </a:p>
        </p:txBody>
      </p:sp>
    </p:spTree>
    <p:extLst>
      <p:ext uri="{BB962C8B-B14F-4D97-AF65-F5344CB8AC3E}">
        <p14:creationId xmlns:p14="http://schemas.microsoft.com/office/powerpoint/2010/main" val="1402180591"/>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Plast, vår stora last?</a:t>
            </a:r>
            <a:endParaRPr lang="en-US" dirty="0"/>
          </a:p>
        </p:txBody>
      </p:sp>
      <p:sp>
        <p:nvSpPr>
          <p:cNvPr id="3" name="Underrubrik 2"/>
          <p:cNvSpPr>
            <a:spLocks noGrp="1"/>
          </p:cNvSpPr>
          <p:nvPr>
            <p:ph type="subTitle" idx="1"/>
          </p:nvPr>
        </p:nvSpPr>
        <p:spPr/>
        <p:txBody>
          <a:bodyPr/>
          <a:lstStyle/>
          <a:p>
            <a:r>
              <a:rPr lang="sv-SE" dirty="0"/>
              <a:t>Hur jobbar vi med plastfrågan i Helsingborg?</a:t>
            </a:r>
            <a:endParaRPr lang="en-US" dirty="0"/>
          </a:p>
        </p:txBody>
      </p:sp>
    </p:spTree>
    <p:extLst>
      <p:ext uri="{BB962C8B-B14F-4D97-AF65-F5344CB8AC3E}">
        <p14:creationId xmlns:p14="http://schemas.microsoft.com/office/powerpoint/2010/main" val="18533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Förnybar, Återvinningsbar, Nedbrytbar</a:t>
            </a:r>
            <a:endParaRPr lang="en-US" dirty="0"/>
          </a:p>
        </p:txBody>
      </p:sp>
      <p:pic>
        <p:nvPicPr>
          <p:cNvPr id="4" name="Platshållare för innehåll 3"/>
          <p:cNvPicPr>
            <a:picLocks noGrp="1" noChangeAspect="1"/>
          </p:cNvPicPr>
          <p:nvPr>
            <p:ph idx="1"/>
          </p:nvPr>
        </p:nvPicPr>
        <p:blipFill rotWithShape="1">
          <a:blip r:embed="rId3">
            <a:extLst>
              <a:ext uri="{28A0092B-C50C-407E-A947-70E740481C1C}">
                <a14:useLocalDpi xmlns:a14="http://schemas.microsoft.com/office/drawing/2010/main" val="0"/>
              </a:ext>
            </a:extLst>
          </a:blip>
          <a:srcRect l="34086"/>
          <a:stretch/>
        </p:blipFill>
        <p:spPr>
          <a:xfrm>
            <a:off x="1631520" y="1600200"/>
            <a:ext cx="4924054" cy="4202113"/>
          </a:xfrm>
          <a:prstGeom prst="rect">
            <a:avLst/>
          </a:prstGeom>
        </p:spPr>
      </p:pic>
    </p:spTree>
    <p:extLst>
      <p:ext uri="{BB962C8B-B14F-4D97-AF65-F5344CB8AC3E}">
        <p14:creationId xmlns:p14="http://schemas.microsoft.com/office/powerpoint/2010/main" val="93253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Ökad plastproduktion</a:t>
            </a:r>
            <a:endParaRPr lang="en-US" dirty="0"/>
          </a:p>
        </p:txBody>
      </p:sp>
      <p:pic>
        <p:nvPicPr>
          <p:cNvPr id="3074" name="Picture 2" descr="Molekyler, Polymer, Plast, Posta Det, Tekni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43179" y="1600200"/>
            <a:ext cx="6303169" cy="4202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870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vill vi åstadkomma i Helsingborg</a:t>
            </a:r>
            <a:endParaRPr lang="en-US" dirty="0"/>
          </a:p>
        </p:txBody>
      </p:sp>
      <p:sp>
        <p:nvSpPr>
          <p:cNvPr id="3" name="Platshållare för innehåll 2"/>
          <p:cNvSpPr>
            <a:spLocks noGrp="1"/>
          </p:cNvSpPr>
          <p:nvPr>
            <p:ph idx="1"/>
          </p:nvPr>
        </p:nvSpPr>
        <p:spPr/>
        <p:txBody>
          <a:bodyPr/>
          <a:lstStyle/>
          <a:p>
            <a:pPr marL="342900" indent="-342900">
              <a:buFont typeface="Arial" panose="020B0604020202020204" pitchFamily="34" charset="0"/>
              <a:buChar char="•"/>
            </a:pPr>
            <a:r>
              <a:rPr lang="sv-SE" dirty="0"/>
              <a:t>Styrdokument: </a:t>
            </a:r>
          </a:p>
          <a:p>
            <a:pPr marL="1085850" lvl="1" indent="-342900">
              <a:buFont typeface="Wingdings" panose="05000000000000000000" pitchFamily="2" charset="2"/>
              <a:buChar char="Ø"/>
            </a:pPr>
            <a:r>
              <a:rPr lang="sv-SE" dirty="0"/>
              <a:t>Avfallsplanen </a:t>
            </a:r>
          </a:p>
          <a:p>
            <a:pPr marL="1085850" lvl="1" indent="-342900">
              <a:buFont typeface="Wingdings" panose="05000000000000000000" pitchFamily="2" charset="2"/>
              <a:buChar char="Ø"/>
            </a:pPr>
            <a:r>
              <a:rPr lang="sv-SE" dirty="0"/>
              <a:t>Klimat- och energiplanen</a:t>
            </a:r>
          </a:p>
          <a:p>
            <a:pPr marL="1085850" lvl="1" indent="-342900">
              <a:buFont typeface="Wingdings" panose="05000000000000000000" pitchFamily="2" charset="2"/>
              <a:buChar char="Ø"/>
            </a:pPr>
            <a:r>
              <a:rPr lang="sv-SE" dirty="0"/>
              <a:t>Riktlinjer för konstgräs</a:t>
            </a:r>
            <a:endParaRPr lang="en-US" dirty="0"/>
          </a:p>
        </p:txBody>
      </p:sp>
      <p:pic>
        <p:nvPicPr>
          <p:cNvPr id="4" name="Bildobjekt 3"/>
          <p:cNvPicPr>
            <a:picLocks noChangeAspect="1"/>
          </p:cNvPicPr>
          <p:nvPr/>
        </p:nvPicPr>
        <p:blipFill>
          <a:blip r:embed="rId3"/>
          <a:stretch>
            <a:fillRect/>
          </a:stretch>
        </p:blipFill>
        <p:spPr>
          <a:xfrm>
            <a:off x="5054599" y="2521924"/>
            <a:ext cx="3132798" cy="3280391"/>
          </a:xfrm>
          <a:prstGeom prst="rect">
            <a:avLst/>
          </a:prstGeom>
        </p:spPr>
      </p:pic>
    </p:spTree>
    <p:extLst>
      <p:ext uri="{BB962C8B-B14F-4D97-AF65-F5344CB8AC3E}">
        <p14:creationId xmlns:p14="http://schemas.microsoft.com/office/powerpoint/2010/main" val="1612583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Regionala Avfallsplanen </a:t>
            </a:r>
            <a:endParaRPr lang="en-US" dirty="0"/>
          </a:p>
        </p:txBody>
      </p:sp>
      <p:sp>
        <p:nvSpPr>
          <p:cNvPr id="3" name="Platshållare för innehåll 2"/>
          <p:cNvSpPr>
            <a:spLocks noGrp="1"/>
          </p:cNvSpPr>
          <p:nvPr>
            <p:ph idx="1"/>
          </p:nvPr>
        </p:nvSpPr>
        <p:spPr/>
        <p:txBody>
          <a:bodyPr/>
          <a:lstStyle/>
          <a:p>
            <a:r>
              <a:rPr lang="sv-SE" dirty="0"/>
              <a:t>Minska mängden plast i restavfallet med 50 procent till 2024 jämfört med 2017 genom att öka medvetenheten kring användningen av onödiga plastprodukter och bidra till en hållbar konsumtion.</a:t>
            </a:r>
          </a:p>
          <a:p>
            <a:endParaRPr lang="en-US" dirty="0"/>
          </a:p>
        </p:txBody>
      </p:sp>
    </p:spTree>
    <p:extLst>
      <p:ext uri="{BB962C8B-B14F-4D97-AF65-F5344CB8AC3E}">
        <p14:creationId xmlns:p14="http://schemas.microsoft.com/office/powerpoint/2010/main" val="815454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Klimat- och energiplanen</a:t>
            </a:r>
            <a:endParaRPr lang="en-US" dirty="0"/>
          </a:p>
        </p:txBody>
      </p:sp>
      <p:sp>
        <p:nvSpPr>
          <p:cNvPr id="3" name="Platshållare för innehåll 2"/>
          <p:cNvSpPr>
            <a:spLocks noGrp="1"/>
          </p:cNvSpPr>
          <p:nvPr>
            <p:ph idx="1"/>
          </p:nvPr>
        </p:nvSpPr>
        <p:spPr/>
        <p:txBody>
          <a:bodyPr/>
          <a:lstStyle/>
          <a:p>
            <a:pPr marL="342900" indent="-342900">
              <a:buFont typeface="Arial" panose="020B0604020202020204" pitchFamily="34" charset="0"/>
              <a:buChar char="•"/>
            </a:pPr>
            <a:r>
              <a:rPr lang="sv-SE" dirty="0"/>
              <a:t>All fossilbaserad plast är borta ur Helsingborgs restavfall senast 2035.</a:t>
            </a:r>
          </a:p>
          <a:p>
            <a:pPr marL="342900" indent="-342900">
              <a:buFont typeface="Arial" panose="020B0604020202020204" pitchFamily="34" charset="0"/>
              <a:buChar char="•"/>
            </a:pPr>
            <a:r>
              <a:rPr lang="sv-SE" dirty="0"/>
              <a:t>Klimatpåverkan från konsumtion av övriga varor och tjänster har minskat under perioden 2018 till 2024.</a:t>
            </a:r>
          </a:p>
          <a:p>
            <a:pPr marL="342900" indent="-342900">
              <a:buFont typeface="Arial" panose="020B0604020202020204" pitchFamily="34" charset="0"/>
              <a:buChar char="•"/>
            </a:pPr>
            <a:r>
              <a:rPr lang="sv-SE" dirty="0"/>
              <a:t>Senast 2020 har Helsingborg stad ramavtal för vanligt förekommande engångsartiklar där helt fossilfria och nedbrytningsbara produkter ska väljas i första hand. Det innebär att produkter tillverkade av fossil plast fasas ut.</a:t>
            </a:r>
            <a:endParaRPr lang="en-US" dirty="0"/>
          </a:p>
        </p:txBody>
      </p:sp>
    </p:spTree>
    <p:extLst>
      <p:ext uri="{BB962C8B-B14F-4D97-AF65-F5344CB8AC3E}">
        <p14:creationId xmlns:p14="http://schemas.microsoft.com/office/powerpoint/2010/main" val="238780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Konstgräsriktlinjer</a:t>
            </a:r>
            <a:endParaRPr lang="en-US" dirty="0"/>
          </a:p>
        </p:txBody>
      </p:sp>
      <p:sp>
        <p:nvSpPr>
          <p:cNvPr id="3" name="Platshållare för innehåll 2"/>
          <p:cNvSpPr>
            <a:spLocks noGrp="1"/>
          </p:cNvSpPr>
          <p:nvPr>
            <p:ph idx="1"/>
          </p:nvPr>
        </p:nvSpPr>
        <p:spPr/>
        <p:txBody>
          <a:bodyPr/>
          <a:lstStyle/>
          <a:p>
            <a:pPr marL="342900" indent="-342900">
              <a:buFont typeface="Arial" panose="020B0604020202020204" pitchFamily="34" charset="0"/>
              <a:buChar char="•"/>
            </a:pPr>
            <a:r>
              <a:rPr lang="sv-SE" dirty="0"/>
              <a:t>Bild konstgräsplan!</a:t>
            </a:r>
          </a:p>
        </p:txBody>
      </p:sp>
    </p:spTree>
    <p:extLst>
      <p:ext uri="{BB962C8B-B14F-4D97-AF65-F5344CB8AC3E}">
        <p14:creationId xmlns:p14="http://schemas.microsoft.com/office/powerpoint/2010/main" val="439424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arbete som görs</a:t>
            </a:r>
            <a:endParaRPr lang="en-US" dirty="0"/>
          </a:p>
        </p:txBody>
      </p:sp>
      <p:sp>
        <p:nvSpPr>
          <p:cNvPr id="3" name="Platshållare för innehåll 2"/>
          <p:cNvSpPr>
            <a:spLocks noGrp="1"/>
          </p:cNvSpPr>
          <p:nvPr>
            <p:ph idx="1"/>
          </p:nvPr>
        </p:nvSpPr>
        <p:spPr/>
        <p:txBody>
          <a:bodyPr/>
          <a:lstStyle/>
          <a:p>
            <a:pPr marL="342900" indent="-342900">
              <a:buFont typeface="Arial" panose="020B0604020202020204" pitchFamily="34" charset="0"/>
              <a:buChar char="•"/>
            </a:pPr>
            <a:r>
              <a:rPr lang="sv-SE" dirty="0"/>
              <a:t>Bild på människor!</a:t>
            </a:r>
          </a:p>
        </p:txBody>
      </p:sp>
    </p:spTree>
    <p:extLst>
      <p:ext uri="{BB962C8B-B14F-4D97-AF65-F5344CB8AC3E}">
        <p14:creationId xmlns:p14="http://schemas.microsoft.com/office/powerpoint/2010/main" val="70194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Plastsmart arbetsplats</a:t>
            </a:r>
            <a:endParaRPr lang="en-US"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567485887"/>
              </p:ext>
            </p:extLst>
          </p:nvPr>
        </p:nvGraphicFramePr>
        <p:xfrm>
          <a:off x="745574" y="1412974"/>
          <a:ext cx="7909058" cy="5666068"/>
        </p:xfrm>
        <a:graphic>
          <a:graphicData uri="http://schemas.openxmlformats.org/drawingml/2006/table">
            <a:tbl>
              <a:tblPr firstRow="1" bandRow="1">
                <a:tableStyleId>{5C22544A-7EE6-4342-B048-85BDC9FD1C3A}</a:tableStyleId>
              </a:tblPr>
              <a:tblGrid>
                <a:gridCol w="1309770">
                  <a:extLst>
                    <a:ext uri="{9D8B030D-6E8A-4147-A177-3AD203B41FA5}">
                      <a16:colId xmlns:a16="http://schemas.microsoft.com/office/drawing/2014/main" val="2856320780"/>
                    </a:ext>
                  </a:extLst>
                </a:gridCol>
                <a:gridCol w="1481066">
                  <a:extLst>
                    <a:ext uri="{9D8B030D-6E8A-4147-A177-3AD203B41FA5}">
                      <a16:colId xmlns:a16="http://schemas.microsoft.com/office/drawing/2014/main" val="2921322749"/>
                    </a:ext>
                  </a:extLst>
                </a:gridCol>
                <a:gridCol w="2504329">
                  <a:extLst>
                    <a:ext uri="{9D8B030D-6E8A-4147-A177-3AD203B41FA5}">
                      <a16:colId xmlns:a16="http://schemas.microsoft.com/office/drawing/2014/main" val="4072450985"/>
                    </a:ext>
                  </a:extLst>
                </a:gridCol>
                <a:gridCol w="2613893">
                  <a:extLst>
                    <a:ext uri="{9D8B030D-6E8A-4147-A177-3AD203B41FA5}">
                      <a16:colId xmlns:a16="http://schemas.microsoft.com/office/drawing/2014/main" val="2340628968"/>
                    </a:ext>
                  </a:extLst>
                </a:gridCol>
              </a:tblGrid>
              <a:tr h="306892">
                <a:tc>
                  <a:txBody>
                    <a:bodyPr/>
                    <a:lstStyle/>
                    <a:p>
                      <a:r>
                        <a:rPr lang="sv-SE" dirty="0"/>
                        <a:t>Produkt</a:t>
                      </a:r>
                    </a:p>
                  </a:txBody>
                  <a:tcPr marL="105894" marR="105894"/>
                </a:tc>
                <a:tc>
                  <a:txBody>
                    <a:bodyPr/>
                    <a:lstStyle/>
                    <a:p>
                      <a:r>
                        <a:rPr lang="sv-SE" dirty="0"/>
                        <a:t>Antal/år</a:t>
                      </a:r>
                    </a:p>
                  </a:txBody>
                  <a:tcPr marL="105894" marR="105894"/>
                </a:tc>
                <a:tc>
                  <a:txBody>
                    <a:bodyPr/>
                    <a:lstStyle/>
                    <a:p>
                      <a:r>
                        <a:rPr lang="sv-SE" dirty="0"/>
                        <a:t>Åtgärd</a:t>
                      </a:r>
                    </a:p>
                  </a:txBody>
                  <a:tcPr marL="105894" marR="105894"/>
                </a:tc>
                <a:tc>
                  <a:txBody>
                    <a:bodyPr/>
                    <a:lstStyle/>
                    <a:p>
                      <a:r>
                        <a:rPr lang="sv-SE" dirty="0"/>
                        <a:t>Arbetsplats</a:t>
                      </a:r>
                    </a:p>
                  </a:txBody>
                  <a:tcPr marL="105894" marR="105894"/>
                </a:tc>
                <a:extLst>
                  <a:ext uri="{0D108BD9-81ED-4DB2-BD59-A6C34878D82A}">
                    <a16:rowId xmlns:a16="http://schemas.microsoft.com/office/drawing/2014/main" val="3693897013"/>
                  </a:ext>
                </a:extLst>
              </a:tr>
              <a:tr h="792804">
                <a:tc>
                  <a:txBody>
                    <a:bodyPr/>
                    <a:lstStyle/>
                    <a:p>
                      <a:r>
                        <a:rPr lang="sv-SE" sz="1400" dirty="0"/>
                        <a:t>Plastpåsar</a:t>
                      </a:r>
                    </a:p>
                  </a:txBody>
                  <a:tcPr marL="105894" marR="105894"/>
                </a:tc>
                <a:tc>
                  <a:txBody>
                    <a:bodyPr/>
                    <a:lstStyle/>
                    <a:p>
                      <a:r>
                        <a:rPr lang="sv-SE" sz="1400" dirty="0"/>
                        <a:t>Ca 11 000</a:t>
                      </a:r>
                    </a:p>
                  </a:txBody>
                  <a:tcPr marL="105894" marR="105894"/>
                </a:tc>
                <a:tc>
                  <a:txBody>
                    <a:bodyPr/>
                    <a:lstStyle/>
                    <a:p>
                      <a:r>
                        <a:rPr lang="sv-SE" sz="1400" dirty="0"/>
                        <a:t>Minskat</a:t>
                      </a:r>
                      <a:r>
                        <a:rPr lang="sv-SE" sz="1400" baseline="0" dirty="0"/>
                        <a:t> antal papperskorgar</a:t>
                      </a:r>
                      <a:endParaRPr lang="sv-SE" sz="1400" dirty="0"/>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KF, MF, KC.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 Ödåkra fsk,</a:t>
                      </a:r>
                      <a:r>
                        <a:rPr lang="sv-SE" sz="1400" baseline="0" dirty="0"/>
                        <a:t> men </a:t>
                      </a:r>
                      <a:r>
                        <a:rPr lang="sv-SE" sz="1400" dirty="0"/>
                        <a:t>ingen siffra)</a:t>
                      </a:r>
                    </a:p>
                  </a:txBody>
                  <a:tcPr marL="105894" marR="105894"/>
                </a:tc>
                <a:extLst>
                  <a:ext uri="{0D108BD9-81ED-4DB2-BD59-A6C34878D82A}">
                    <a16:rowId xmlns:a16="http://schemas.microsoft.com/office/drawing/2014/main" val="3236533140"/>
                  </a:ext>
                </a:extLst>
              </a:tr>
              <a:tr h="434763">
                <a:tc>
                  <a:txBody>
                    <a:bodyPr/>
                    <a:lstStyle/>
                    <a:p>
                      <a:r>
                        <a:rPr lang="sv-SE" sz="1400" dirty="0"/>
                        <a:t>Sopsäckar</a:t>
                      </a:r>
                    </a:p>
                  </a:txBody>
                  <a:tcPr marL="105894" marR="105894"/>
                </a:tc>
                <a:tc>
                  <a:txBody>
                    <a:bodyPr/>
                    <a:lstStyle/>
                    <a:p>
                      <a:r>
                        <a:rPr lang="sv-SE" sz="1400" dirty="0"/>
                        <a:t>Kanske minskat</a:t>
                      </a:r>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Bytt till bioplast</a:t>
                      </a:r>
                    </a:p>
                    <a:p>
                      <a:endParaRPr lang="sv-SE" sz="1400" dirty="0"/>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KF, </a:t>
                      </a:r>
                    </a:p>
                  </a:txBody>
                  <a:tcPr marL="105894" marR="105894"/>
                </a:tc>
                <a:extLst>
                  <a:ext uri="{0D108BD9-81ED-4DB2-BD59-A6C34878D82A}">
                    <a16:rowId xmlns:a16="http://schemas.microsoft.com/office/drawing/2014/main" val="2746786704"/>
                  </a:ext>
                </a:extLst>
              </a:tr>
              <a:tr h="613784">
                <a:tc>
                  <a:txBody>
                    <a:bodyPr/>
                    <a:lstStyle/>
                    <a:p>
                      <a:r>
                        <a:rPr lang="sv-SE" sz="1400" dirty="0"/>
                        <a:t>Skoskydd</a:t>
                      </a:r>
                    </a:p>
                  </a:txBody>
                  <a:tcPr marL="105894" marR="105894"/>
                </a:tc>
                <a:tc>
                  <a:txBody>
                    <a:bodyPr/>
                    <a:lstStyle/>
                    <a:p>
                      <a:r>
                        <a:rPr lang="sv-SE" sz="1400" dirty="0"/>
                        <a:t>6600</a:t>
                      </a:r>
                    </a:p>
                  </a:txBody>
                  <a:tcPr marL="105894" marR="105894"/>
                </a:tc>
                <a:tc>
                  <a:txBody>
                    <a:bodyPr/>
                    <a:lstStyle/>
                    <a:p>
                      <a:r>
                        <a:rPr lang="sv-SE" sz="1400" dirty="0"/>
                        <a:t>Tagit bort,</a:t>
                      </a:r>
                      <a:r>
                        <a:rPr lang="sv-SE" sz="1400" baseline="0" dirty="0"/>
                        <a:t> ersatt med flergångsskoskydd, nya entrémattor, bytt material</a:t>
                      </a:r>
                      <a:endParaRPr lang="sv-SE" sz="1400" dirty="0"/>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Ödåkra förskolor (MF och KF</a:t>
                      </a:r>
                      <a:r>
                        <a:rPr lang="sv-SE" sz="1400" baseline="0" dirty="0"/>
                        <a:t> har inte tagit bort men jobbat med övriga åtgärder)</a:t>
                      </a:r>
                      <a:endParaRPr lang="sv-SE" sz="1400" dirty="0"/>
                    </a:p>
                  </a:txBody>
                  <a:tcPr marL="105894" marR="105894"/>
                </a:tc>
                <a:extLst>
                  <a:ext uri="{0D108BD9-81ED-4DB2-BD59-A6C34878D82A}">
                    <a16:rowId xmlns:a16="http://schemas.microsoft.com/office/drawing/2014/main" val="3584736941"/>
                  </a:ext>
                </a:extLst>
              </a:tr>
              <a:tr h="971824">
                <a:tc>
                  <a:txBody>
                    <a:bodyPr/>
                    <a:lstStyle/>
                    <a:p>
                      <a:r>
                        <a:rPr lang="sv-SE" sz="1400" dirty="0"/>
                        <a:t>Laminerings-ark</a:t>
                      </a:r>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Ingen siffra</a:t>
                      </a:r>
                    </a:p>
                    <a:p>
                      <a:endParaRPr lang="sv-SE" sz="1400" dirty="0"/>
                    </a:p>
                  </a:txBody>
                  <a:tcPr marL="105894" marR="105894"/>
                </a:tc>
                <a:tc>
                  <a:txBody>
                    <a:bodyPr/>
                    <a:lstStyle/>
                    <a:p>
                      <a:r>
                        <a:rPr lang="sv-SE" sz="1400" dirty="0"/>
                        <a:t>Tagit</a:t>
                      </a:r>
                      <a:r>
                        <a:rPr lang="sv-SE" sz="1400" baseline="0" dirty="0"/>
                        <a:t> bort, ersatt med nedbrytbart material</a:t>
                      </a:r>
                      <a:endParaRPr lang="sv-SE" sz="1400" dirty="0"/>
                    </a:p>
                  </a:txBody>
                  <a:tcPr marL="105894" marR="105894"/>
                </a:tc>
                <a:tc>
                  <a:txBody>
                    <a:bodyPr/>
                    <a:lstStyle/>
                    <a:p>
                      <a:r>
                        <a:rPr lang="sv-SE" sz="1400" dirty="0"/>
                        <a:t>MF, KF, Solrosens fsk, Ödåkra förskolor.</a:t>
                      </a:r>
                      <a:r>
                        <a:rPr lang="sv-SE" sz="1400" baseline="0" dirty="0"/>
                        <a:t> Västra Ramlösa har bytt till kall-laminering (nedbrytbar ”plast”)</a:t>
                      </a:r>
                      <a:endParaRPr lang="sv-SE" sz="1400" dirty="0"/>
                    </a:p>
                  </a:txBody>
                  <a:tcPr marL="105894" marR="105894"/>
                </a:tc>
                <a:extLst>
                  <a:ext uri="{0D108BD9-81ED-4DB2-BD59-A6C34878D82A}">
                    <a16:rowId xmlns:a16="http://schemas.microsoft.com/office/drawing/2014/main" val="2180279248"/>
                  </a:ext>
                </a:extLst>
              </a:tr>
              <a:tr h="434763">
                <a:tc>
                  <a:txBody>
                    <a:bodyPr/>
                    <a:lstStyle/>
                    <a:p>
                      <a:r>
                        <a:rPr lang="sv-SE" sz="1400" dirty="0"/>
                        <a:t>Plastmappar/akter</a:t>
                      </a:r>
                    </a:p>
                  </a:txBody>
                  <a:tcPr marL="105894" marR="105894"/>
                </a:tc>
                <a:tc>
                  <a:txBody>
                    <a:bodyPr/>
                    <a:lstStyle/>
                    <a:p>
                      <a:r>
                        <a:rPr lang="sv-SE" sz="1400" dirty="0"/>
                        <a:t>2-3000? </a:t>
                      </a:r>
                    </a:p>
                  </a:txBody>
                  <a:tcPr marL="105894" marR="105894"/>
                </a:tc>
                <a:tc>
                  <a:txBody>
                    <a:bodyPr/>
                    <a:lstStyle/>
                    <a:p>
                      <a:r>
                        <a:rPr lang="sv-SE" sz="1400" dirty="0"/>
                        <a:t>Bytt material till papper</a:t>
                      </a:r>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KF, MF</a:t>
                      </a:r>
                    </a:p>
                  </a:txBody>
                  <a:tcPr marL="105894" marR="105894"/>
                </a:tc>
                <a:extLst>
                  <a:ext uri="{0D108BD9-81ED-4DB2-BD59-A6C34878D82A}">
                    <a16:rowId xmlns:a16="http://schemas.microsoft.com/office/drawing/2014/main" val="3231438531"/>
                  </a:ext>
                </a:extLst>
              </a:tr>
              <a:tr h="613784">
                <a:tc>
                  <a:txBody>
                    <a:bodyPr/>
                    <a:lstStyle/>
                    <a:p>
                      <a:r>
                        <a:rPr lang="sv-SE" sz="1400" dirty="0"/>
                        <a:t>Plast-muggar</a:t>
                      </a:r>
                    </a:p>
                  </a:txBody>
                  <a:tcPr marL="105894" marR="105894"/>
                </a:tc>
                <a:tc>
                  <a:txBody>
                    <a:bodyPr/>
                    <a:lstStyle/>
                    <a:p>
                      <a:r>
                        <a:rPr lang="sv-SE" sz="1400" dirty="0"/>
                        <a:t>34</a:t>
                      </a:r>
                      <a:r>
                        <a:rPr lang="sv-SE" sz="1400" baseline="0" dirty="0"/>
                        <a:t> 300</a:t>
                      </a:r>
                      <a:endParaRPr lang="sv-SE" sz="1400" dirty="0"/>
                    </a:p>
                  </a:txBody>
                  <a:tcPr marL="105894" marR="105894"/>
                </a:tc>
                <a:tc>
                  <a:txBody>
                    <a:bodyPr/>
                    <a:lstStyle/>
                    <a:p>
                      <a:r>
                        <a:rPr lang="sv-SE" sz="1400" dirty="0"/>
                        <a:t>Bytt till papper</a:t>
                      </a:r>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dirty="0"/>
                        <a:t>KF</a:t>
                      </a:r>
                      <a:r>
                        <a:rPr lang="sv-SE" sz="1400" baseline="0" dirty="0"/>
                        <a:t> + </a:t>
                      </a:r>
                      <a:r>
                        <a:rPr lang="sv-SE" sz="1400" dirty="0"/>
                        <a:t>Kallis (24 500 </a:t>
                      </a:r>
                      <a:r>
                        <a:rPr lang="sv-SE" sz="1400" dirty="0" err="1"/>
                        <a:t>st</a:t>
                      </a:r>
                      <a:r>
                        <a:rPr lang="sv-SE" sz="1400" dirty="0"/>
                        <a:t>!), V Ramlösa ingen siffra, MF gjort tidigare, Rådhuset gjort tidigare</a:t>
                      </a:r>
                    </a:p>
                    <a:p>
                      <a:endParaRPr lang="sv-SE" sz="1400" dirty="0"/>
                    </a:p>
                  </a:txBody>
                  <a:tcPr marL="105894" marR="105894"/>
                </a:tc>
                <a:extLst>
                  <a:ext uri="{0D108BD9-81ED-4DB2-BD59-A6C34878D82A}">
                    <a16:rowId xmlns:a16="http://schemas.microsoft.com/office/drawing/2014/main" val="1828465456"/>
                  </a:ext>
                </a:extLst>
              </a:tr>
              <a:tr h="434763">
                <a:tc>
                  <a:txBody>
                    <a:bodyPr/>
                    <a:lstStyle/>
                    <a:p>
                      <a:r>
                        <a:rPr lang="sv-SE" sz="1400" dirty="0" err="1"/>
                        <a:t>Fleecfiltar</a:t>
                      </a:r>
                      <a:endParaRPr lang="sv-SE" sz="1400" dirty="0"/>
                    </a:p>
                  </a:txBody>
                  <a:tcPr marL="105894" marR="105894"/>
                </a:tc>
                <a:tc>
                  <a:txBody>
                    <a:bodyPr/>
                    <a:lstStyle/>
                    <a:p>
                      <a:r>
                        <a:rPr lang="sv-SE" sz="1400" dirty="0"/>
                        <a:t>Ingen siffra</a:t>
                      </a:r>
                    </a:p>
                  </a:txBody>
                  <a:tcPr marL="105894" marR="105894"/>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a:t>Bytt till bomull </a:t>
                      </a:r>
                      <a:r>
                        <a:rPr lang="sv-SE" sz="1400" dirty="0"/>
                        <a:t>o ylle</a:t>
                      </a:r>
                    </a:p>
                    <a:p>
                      <a:endParaRPr lang="sv-SE" sz="1400" dirty="0"/>
                    </a:p>
                  </a:txBody>
                  <a:tcPr marL="105894" marR="105894"/>
                </a:tc>
                <a:tc>
                  <a:txBody>
                    <a:bodyPr/>
                    <a:lstStyle/>
                    <a:p>
                      <a:r>
                        <a:rPr lang="sv-SE" sz="1400" dirty="0"/>
                        <a:t>Kallis</a:t>
                      </a:r>
                    </a:p>
                  </a:txBody>
                  <a:tcPr marL="105894" marR="105894"/>
                </a:tc>
                <a:extLst>
                  <a:ext uri="{0D108BD9-81ED-4DB2-BD59-A6C34878D82A}">
                    <a16:rowId xmlns:a16="http://schemas.microsoft.com/office/drawing/2014/main" val="1098316191"/>
                  </a:ext>
                </a:extLst>
              </a:tr>
              <a:tr h="255743">
                <a:tc>
                  <a:txBody>
                    <a:bodyPr/>
                    <a:lstStyle/>
                    <a:p>
                      <a:endParaRPr lang="sv-SE" sz="1400" dirty="0"/>
                    </a:p>
                  </a:txBody>
                  <a:tcPr marL="105894" marR="105894"/>
                </a:tc>
                <a:tc>
                  <a:txBody>
                    <a:bodyPr/>
                    <a:lstStyle/>
                    <a:p>
                      <a:endParaRPr lang="sv-SE" sz="1400" dirty="0"/>
                    </a:p>
                  </a:txBody>
                  <a:tcPr marL="105894" marR="105894"/>
                </a:tc>
                <a:tc>
                  <a:txBody>
                    <a:bodyPr/>
                    <a:lstStyle/>
                    <a:p>
                      <a:endParaRPr lang="sv-SE" sz="1400" dirty="0"/>
                    </a:p>
                  </a:txBody>
                  <a:tcPr marL="105894" marR="105894"/>
                </a:tc>
                <a:tc>
                  <a:txBody>
                    <a:bodyPr/>
                    <a:lstStyle/>
                    <a:p>
                      <a:endParaRPr lang="sv-SE" sz="1400" dirty="0"/>
                    </a:p>
                  </a:txBody>
                  <a:tcPr marL="105894" marR="105894"/>
                </a:tc>
                <a:extLst>
                  <a:ext uri="{0D108BD9-81ED-4DB2-BD59-A6C34878D82A}">
                    <a16:rowId xmlns:a16="http://schemas.microsoft.com/office/drawing/2014/main" val="1442208636"/>
                  </a:ext>
                </a:extLst>
              </a:tr>
            </a:tbl>
          </a:graphicData>
        </a:graphic>
      </p:graphicFrame>
    </p:spTree>
    <p:extLst>
      <p:ext uri="{BB962C8B-B14F-4D97-AF65-F5344CB8AC3E}">
        <p14:creationId xmlns:p14="http://schemas.microsoft.com/office/powerpoint/2010/main" val="289421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Miljöverkstan</a:t>
            </a:r>
            <a:endParaRPr lang="sv-SE" dirty="0"/>
          </a:p>
        </p:txBody>
      </p:sp>
      <p:sp>
        <p:nvSpPr>
          <p:cNvPr id="3" name="Platshållare för innehåll 2"/>
          <p:cNvSpPr>
            <a:spLocks noGrp="1"/>
          </p:cNvSpPr>
          <p:nvPr>
            <p:ph idx="1"/>
          </p:nvPr>
        </p:nvSpPr>
        <p:spPr/>
        <p:txBody>
          <a:bodyPr/>
          <a:lstStyle/>
          <a:p>
            <a:r>
              <a:rPr lang="sv-SE" dirty="0"/>
              <a:t>Miljö- och livsstil jobbar med löpande skolprogram där de möter cirka 10 000 elever om året. De utbildar elever i olika åldrar inom avfall, energi, konsumtion, vatten och resursanvändning.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531" y="2724539"/>
            <a:ext cx="6568750" cy="3694922"/>
          </a:xfrm>
          <a:prstGeom prst="rect">
            <a:avLst/>
          </a:prstGeom>
        </p:spPr>
      </p:pic>
    </p:spTree>
    <p:extLst>
      <p:ext uri="{BB962C8B-B14F-4D97-AF65-F5344CB8AC3E}">
        <p14:creationId xmlns:p14="http://schemas.microsoft.com/office/powerpoint/2010/main" val="2272782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Fossilbränslefria kommuner</a:t>
            </a:r>
            <a:endParaRPr lang="en-US" dirty="0"/>
          </a:p>
        </p:txBody>
      </p:sp>
      <p:pic>
        <p:nvPicPr>
          <p:cNvPr id="5" name="Platshållare för innehåll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4766" y="1566929"/>
            <a:ext cx="2711363" cy="2681677"/>
          </a:xfrm>
        </p:spPr>
      </p:pic>
      <p:pic>
        <p:nvPicPr>
          <p:cNvPr id="6" name="Bildobjekt 5"/>
          <p:cNvPicPr>
            <a:picLocks noChangeAspect="1"/>
          </p:cNvPicPr>
          <p:nvPr/>
        </p:nvPicPr>
        <p:blipFill>
          <a:blip r:embed="rId4"/>
          <a:stretch>
            <a:fillRect/>
          </a:stretch>
        </p:blipFill>
        <p:spPr>
          <a:xfrm>
            <a:off x="3703567" y="3829284"/>
            <a:ext cx="5169921" cy="2904134"/>
          </a:xfrm>
          <a:prstGeom prst="rect">
            <a:avLst/>
          </a:prstGeom>
        </p:spPr>
      </p:pic>
      <p:pic>
        <p:nvPicPr>
          <p:cNvPr id="7" name="Platshållare för innehåll 3"/>
          <p:cNvPicPr>
            <a:picLocks noChangeAspect="1"/>
          </p:cNvPicPr>
          <p:nvPr/>
        </p:nvPicPr>
        <p:blipFill>
          <a:blip r:embed="rId5"/>
          <a:stretch>
            <a:fillRect/>
          </a:stretch>
        </p:blipFill>
        <p:spPr>
          <a:xfrm>
            <a:off x="4201103" y="1417639"/>
            <a:ext cx="2362810" cy="2362810"/>
          </a:xfrm>
          <a:prstGeom prst="rect">
            <a:avLst/>
          </a:prstGeom>
        </p:spPr>
      </p:pic>
    </p:spTree>
    <p:extLst>
      <p:ext uri="{BB962C8B-B14F-4D97-AF65-F5344CB8AC3E}">
        <p14:creationId xmlns:p14="http://schemas.microsoft.com/office/powerpoint/2010/main" val="587636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Innehåll</a:t>
            </a:r>
            <a:endParaRPr lang="en-US" dirty="0"/>
          </a:p>
        </p:txBody>
      </p:sp>
      <p:sp>
        <p:nvSpPr>
          <p:cNvPr id="3" name="Platshållare för innehåll 2"/>
          <p:cNvSpPr>
            <a:spLocks noGrp="1"/>
          </p:cNvSpPr>
          <p:nvPr>
            <p:ph idx="1"/>
          </p:nvPr>
        </p:nvSpPr>
        <p:spPr/>
        <p:txBody>
          <a:bodyPr/>
          <a:lstStyle/>
          <a:p>
            <a:pPr marL="342900" indent="-342900">
              <a:buFont typeface="Arial" panose="020B0604020202020204" pitchFamily="34" charset="0"/>
              <a:buChar char="•"/>
            </a:pPr>
            <a:r>
              <a:rPr lang="sv-SE" dirty="0"/>
              <a:t>Plastens roll och plastproblematik?</a:t>
            </a:r>
          </a:p>
          <a:p>
            <a:pPr marL="342900" indent="-342900">
              <a:buFont typeface="Arial" panose="020B0604020202020204" pitchFamily="34" charset="0"/>
              <a:buChar char="•"/>
            </a:pPr>
            <a:r>
              <a:rPr lang="sv-SE" dirty="0"/>
              <a:t>Vad vill vi åstadkomma i Helsingborg?</a:t>
            </a:r>
          </a:p>
          <a:p>
            <a:pPr marL="1085850" lvl="1" indent="-342900">
              <a:buFont typeface="Arial" panose="020B0604020202020204" pitchFamily="34" charset="0"/>
              <a:buChar char="•"/>
            </a:pPr>
            <a:r>
              <a:rPr lang="sv-SE" dirty="0"/>
              <a:t>Styrdokument, Riktlinjer</a:t>
            </a:r>
          </a:p>
          <a:p>
            <a:pPr marL="342900" indent="-342900">
              <a:buFont typeface="Arial" panose="020B0604020202020204" pitchFamily="34" charset="0"/>
              <a:buChar char="•"/>
            </a:pPr>
            <a:r>
              <a:rPr lang="sv-SE" dirty="0"/>
              <a:t>Konkreta exempel på plastarbete?</a:t>
            </a:r>
            <a:endParaRPr lang="en-US" dirty="0"/>
          </a:p>
        </p:txBody>
      </p:sp>
    </p:spTree>
    <p:extLst>
      <p:ext uri="{BB962C8B-B14F-4D97-AF65-F5344CB8AC3E}">
        <p14:creationId xmlns:p14="http://schemas.microsoft.com/office/powerpoint/2010/main" val="252480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TACK!</a:t>
            </a:r>
            <a:endParaRPr lang="en-US" dirty="0"/>
          </a:p>
        </p:txBody>
      </p:sp>
      <p:sp>
        <p:nvSpPr>
          <p:cNvPr id="3" name="Platshållare för innehåll 2"/>
          <p:cNvSpPr>
            <a:spLocks noGrp="1"/>
          </p:cNvSpPr>
          <p:nvPr>
            <p:ph idx="1"/>
          </p:nvPr>
        </p:nvSpPr>
        <p:spPr/>
        <p:txBody>
          <a:bodyPr/>
          <a:lstStyle/>
          <a:p>
            <a:endParaRPr lang="en-US" dirty="0"/>
          </a:p>
        </p:txBody>
      </p:sp>
    </p:spTree>
    <p:extLst>
      <p:ext uri="{BB962C8B-B14F-4D97-AF65-F5344CB8AC3E}">
        <p14:creationId xmlns:p14="http://schemas.microsoft.com/office/powerpoint/2010/main" val="63163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Plast, en grupp av material</a:t>
            </a:r>
            <a:endParaRPr lang="en-US"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488" y="5394225"/>
            <a:ext cx="2199099" cy="1463775"/>
          </a:xfrm>
          <a:prstGeom prst="rect">
            <a:avLst/>
          </a:prstGeom>
        </p:spPr>
      </p:pic>
      <p:pic>
        <p:nvPicPr>
          <p:cNvPr id="10" name="Bildobjekt 9"/>
          <p:cNvPicPr>
            <a:picLocks noChangeAspect="1"/>
          </p:cNvPicPr>
          <p:nvPr/>
        </p:nvPicPr>
        <p:blipFill rotWithShape="1">
          <a:blip r:embed="rId4">
            <a:extLst>
              <a:ext uri="{28A0092B-C50C-407E-A947-70E740481C1C}">
                <a14:useLocalDpi xmlns:a14="http://schemas.microsoft.com/office/drawing/2010/main" val="0"/>
              </a:ext>
            </a:extLst>
          </a:blip>
          <a:srcRect l="36060" r="12555" b="6963"/>
          <a:stretch/>
        </p:blipFill>
        <p:spPr>
          <a:xfrm>
            <a:off x="6351344" y="3742400"/>
            <a:ext cx="2491273" cy="3013010"/>
          </a:xfrm>
          <a:prstGeom prst="rect">
            <a:avLst/>
          </a:prstGeom>
        </p:spPr>
      </p:pic>
      <p:pic>
        <p:nvPicPr>
          <p:cNvPr id="1026" name="Picture 2" descr="Regnigt Väder, Regnkläder, Regnjakke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896653" y="1653558"/>
            <a:ext cx="2985736" cy="1759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ärbar Dator, Wordpress, Wordpress Design, Smartph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6" y="3688137"/>
            <a:ext cx="2975040" cy="19182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lastmugg, Dricka, Picknick, Firande, Dryck, Mat, Kö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1736" y="1600202"/>
            <a:ext cx="2891080" cy="1927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mw, Racerbil, Nürburgring, Nordschleif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5928" y="3648836"/>
            <a:ext cx="2672221" cy="17305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ykel, Idrott, Cykling, Hjul, Enhete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675" y="1827693"/>
            <a:ext cx="2624947" cy="1749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240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Miljöproblem kopplat till plast</a:t>
            </a:r>
            <a:endParaRPr lang="en-US" dirty="0"/>
          </a:p>
        </p:txBody>
      </p:sp>
      <p:sp>
        <p:nvSpPr>
          <p:cNvPr id="3" name="Platshållare för innehåll 2"/>
          <p:cNvSpPr>
            <a:spLocks noGrp="1"/>
          </p:cNvSpPr>
          <p:nvPr>
            <p:ph idx="1"/>
          </p:nvPr>
        </p:nvSpPr>
        <p:spPr/>
        <p:txBody>
          <a:bodyPr/>
          <a:lstStyle/>
          <a:p>
            <a:pPr marL="342900" indent="-342900">
              <a:buFont typeface="Arial" panose="020B0604020202020204" pitchFamily="34" charset="0"/>
              <a:buChar char="•"/>
            </a:pPr>
            <a:r>
              <a:rPr lang="sv-SE" dirty="0"/>
              <a:t>Nedskräpning på land och i vatten. </a:t>
            </a:r>
          </a:p>
          <a:p>
            <a:pPr marL="1085850" lvl="1" indent="-342900">
              <a:buFont typeface="Arial" panose="020B0604020202020204" pitchFamily="34" charset="0"/>
              <a:buChar char="•"/>
            </a:pPr>
            <a:r>
              <a:rPr lang="sv-SE" dirty="0"/>
              <a:t>Djur äter plast i tron att det är mat.</a:t>
            </a:r>
          </a:p>
          <a:p>
            <a:pPr marL="342900" indent="-342900">
              <a:buFont typeface="Arial" panose="020B0604020202020204" pitchFamily="34" charset="0"/>
              <a:buChar char="•"/>
            </a:pPr>
            <a:r>
              <a:rPr lang="sv-SE" dirty="0"/>
              <a:t>Kemikalier som är farliga för människor och miljö.</a:t>
            </a:r>
          </a:p>
          <a:p>
            <a:pPr marL="342900" indent="-342900">
              <a:buFont typeface="Arial" panose="020B0604020202020204" pitchFamily="34" charset="0"/>
              <a:buChar char="•"/>
            </a:pPr>
            <a:r>
              <a:rPr lang="sv-SE" dirty="0"/>
              <a:t>Klimatpåverkan, när plast från fossil olja förbränns eller bryts ner bidrar det till uppvärmningen. </a:t>
            </a:r>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endParaRPr lang="sv-SE" dirty="0"/>
          </a:p>
        </p:txBody>
      </p:sp>
    </p:spTree>
    <p:extLst>
      <p:ext uri="{BB962C8B-B14F-4D97-AF65-F5344CB8AC3E}">
        <p14:creationId xmlns:p14="http://schemas.microsoft.com/office/powerpoint/2010/main" val="443457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Nedskräpning</a:t>
            </a:r>
            <a:endParaRPr lang="en-US" dirty="0"/>
          </a:p>
        </p:txBody>
      </p:sp>
      <p:pic>
        <p:nvPicPr>
          <p:cNvPr id="4" name="Platshållare för innehåll 3"/>
          <p:cNvPicPr>
            <a:picLocks noGrp="1" noChangeAspect="1"/>
          </p:cNvPicPr>
          <p:nvPr>
            <p:ph idx="1"/>
          </p:nvPr>
        </p:nvPicPr>
        <p:blipFill rotWithShape="1">
          <a:blip r:embed="rId3">
            <a:extLst>
              <a:ext uri="{28A0092B-C50C-407E-A947-70E740481C1C}">
                <a14:useLocalDpi xmlns:a14="http://schemas.microsoft.com/office/drawing/2010/main" val="0"/>
              </a:ext>
            </a:extLst>
          </a:blip>
          <a:srcRect l="2564" r="6113"/>
          <a:stretch/>
        </p:blipFill>
        <p:spPr>
          <a:xfrm>
            <a:off x="372879" y="1757103"/>
            <a:ext cx="5289199" cy="3256383"/>
          </a:xfrm>
          <a:prstGeom prst="rect">
            <a:avLst/>
          </a:prstGeom>
        </p:spPr>
      </p:pic>
      <p:sp>
        <p:nvSpPr>
          <p:cNvPr id="6" name="textruta 5"/>
          <p:cNvSpPr txBox="1"/>
          <p:nvPr/>
        </p:nvSpPr>
        <p:spPr>
          <a:xfrm>
            <a:off x="5904673" y="846139"/>
            <a:ext cx="2940747" cy="5078313"/>
          </a:xfrm>
          <a:prstGeom prst="rect">
            <a:avLst/>
          </a:prstGeom>
          <a:noFill/>
        </p:spPr>
        <p:txBody>
          <a:bodyPr wrap="square" rtlCol="0">
            <a:spAutoFit/>
          </a:bodyPr>
          <a:lstStyle/>
          <a:p>
            <a:r>
              <a:rPr lang="sv-SE" b="1" u="sng" dirty="0"/>
              <a:t>Vanligaste plastskräpet 2018</a:t>
            </a:r>
          </a:p>
          <a:p>
            <a:r>
              <a:rPr lang="sv-SE" b="1" dirty="0"/>
              <a:t>(Ej rangordnat)</a:t>
            </a:r>
            <a:endParaRPr lang="en-US" sz="1200" b="1" dirty="0"/>
          </a:p>
          <a:p>
            <a:pPr marL="285750" indent="-285750">
              <a:buFont typeface="Arial" panose="020B0604020202020204" pitchFamily="34" charset="0"/>
              <a:buChar char="•"/>
            </a:pPr>
            <a:r>
              <a:rPr lang="en-US" dirty="0"/>
              <a:t>Cigarettfimpar, </a:t>
            </a:r>
          </a:p>
          <a:p>
            <a:pPr marL="285750" indent="-285750">
              <a:buFont typeface="Arial" panose="020B0604020202020204" pitchFamily="34" charset="0"/>
              <a:buChar char="•"/>
            </a:pPr>
            <a:r>
              <a:rPr lang="en-US" dirty="0" err="1"/>
              <a:t>Förlorade</a:t>
            </a:r>
            <a:r>
              <a:rPr lang="en-US" dirty="0"/>
              <a:t> </a:t>
            </a:r>
            <a:r>
              <a:rPr lang="en-US" dirty="0" err="1"/>
              <a:t>fiskeredskap</a:t>
            </a:r>
            <a:r>
              <a:rPr lang="en-US" dirty="0"/>
              <a:t>,</a:t>
            </a:r>
          </a:p>
          <a:p>
            <a:pPr marL="285750" indent="-285750">
              <a:buFont typeface="Arial" panose="020B0604020202020204" pitchFamily="34" charset="0"/>
              <a:buChar char="•"/>
            </a:pPr>
            <a:r>
              <a:rPr lang="en-US" dirty="0" err="1"/>
              <a:t>Förpackningar</a:t>
            </a:r>
            <a:r>
              <a:rPr lang="en-US" dirty="0"/>
              <a:t> </a:t>
            </a:r>
            <a:r>
              <a:rPr lang="en-US" dirty="0" err="1"/>
              <a:t>för</a:t>
            </a:r>
            <a:r>
              <a:rPr lang="en-US" dirty="0"/>
              <a:t> snacks, </a:t>
            </a:r>
            <a:r>
              <a:rPr lang="en-US" dirty="0" err="1"/>
              <a:t>godis</a:t>
            </a:r>
            <a:r>
              <a:rPr lang="en-US" dirty="0"/>
              <a:t>, glass </a:t>
            </a:r>
            <a:r>
              <a:rPr lang="en-US" dirty="0" err="1"/>
              <a:t>och</a:t>
            </a:r>
            <a:r>
              <a:rPr lang="en-US" dirty="0"/>
              <a:t> </a:t>
            </a:r>
            <a:r>
              <a:rPr lang="en-US" dirty="0" err="1"/>
              <a:t>snabbmat</a:t>
            </a:r>
            <a:r>
              <a:rPr lang="en-US" dirty="0"/>
              <a:t>,</a:t>
            </a:r>
          </a:p>
          <a:p>
            <a:pPr marL="285750" indent="-285750">
              <a:buFont typeface="Arial" panose="020B0604020202020204" pitchFamily="34" charset="0"/>
              <a:buChar char="•"/>
            </a:pPr>
            <a:r>
              <a:rPr lang="en-US" dirty="0" err="1"/>
              <a:t>Förpackningsplast</a:t>
            </a:r>
            <a:r>
              <a:rPr lang="en-US" dirty="0"/>
              <a:t> </a:t>
            </a:r>
            <a:r>
              <a:rPr lang="en-US" dirty="0" err="1"/>
              <a:t>från</a:t>
            </a:r>
            <a:r>
              <a:rPr lang="en-US" dirty="0"/>
              <a:t> </a:t>
            </a:r>
            <a:r>
              <a:rPr lang="en-US" dirty="0" err="1"/>
              <a:t>industri</a:t>
            </a:r>
            <a:r>
              <a:rPr lang="en-US" dirty="0"/>
              <a:t> </a:t>
            </a:r>
            <a:r>
              <a:rPr lang="en-US" dirty="0" err="1"/>
              <a:t>och</a:t>
            </a:r>
            <a:r>
              <a:rPr lang="en-US" dirty="0"/>
              <a:t> </a:t>
            </a:r>
            <a:r>
              <a:rPr lang="en-US" dirty="0" err="1"/>
              <a:t>handel</a:t>
            </a:r>
            <a:r>
              <a:rPr lang="en-US" dirty="0"/>
              <a:t> </a:t>
            </a:r>
            <a:r>
              <a:rPr lang="en-US" dirty="0" err="1"/>
              <a:t>inklusive</a:t>
            </a:r>
            <a:r>
              <a:rPr lang="en-US" dirty="0"/>
              <a:t> </a:t>
            </a:r>
            <a:r>
              <a:rPr lang="en-US" dirty="0" err="1"/>
              <a:t>styva</a:t>
            </a:r>
            <a:r>
              <a:rPr lang="en-US" dirty="0"/>
              <a:t> </a:t>
            </a:r>
            <a:r>
              <a:rPr lang="en-US" dirty="0" err="1"/>
              <a:t>plastband</a:t>
            </a:r>
            <a:r>
              <a:rPr lang="en-US" dirty="0"/>
              <a:t>,</a:t>
            </a:r>
          </a:p>
          <a:p>
            <a:pPr marL="285750" indent="-285750">
              <a:buFont typeface="Arial" panose="020B0604020202020204" pitchFamily="34" charset="0"/>
              <a:buChar char="•"/>
            </a:pPr>
            <a:r>
              <a:rPr lang="en-US" dirty="0" err="1"/>
              <a:t>Plastbestick</a:t>
            </a:r>
            <a:r>
              <a:rPr lang="en-US" dirty="0"/>
              <a:t> </a:t>
            </a:r>
            <a:r>
              <a:rPr lang="en-US" dirty="0" err="1"/>
              <a:t>och</a:t>
            </a:r>
            <a:r>
              <a:rPr lang="en-US" dirty="0"/>
              <a:t> </a:t>
            </a:r>
            <a:r>
              <a:rPr lang="en-US" dirty="0" err="1"/>
              <a:t>sugrör</a:t>
            </a:r>
            <a:r>
              <a:rPr lang="en-US" dirty="0"/>
              <a:t>,</a:t>
            </a:r>
          </a:p>
          <a:p>
            <a:pPr marL="285750" indent="-285750">
              <a:buFont typeface="Arial" panose="020B0604020202020204" pitchFamily="34" charset="0"/>
              <a:buChar char="•"/>
            </a:pPr>
            <a:r>
              <a:rPr lang="en-US" dirty="0" err="1"/>
              <a:t>Plastfragment</a:t>
            </a:r>
            <a:r>
              <a:rPr lang="en-US" dirty="0"/>
              <a:t> </a:t>
            </a:r>
            <a:r>
              <a:rPr lang="en-US" dirty="0" err="1"/>
              <a:t>inklusive</a:t>
            </a:r>
            <a:r>
              <a:rPr lang="en-US" dirty="0"/>
              <a:t> fragment </a:t>
            </a:r>
            <a:r>
              <a:rPr lang="en-US" dirty="0" err="1"/>
              <a:t>från</a:t>
            </a:r>
            <a:r>
              <a:rPr lang="en-US" dirty="0"/>
              <a:t> </a:t>
            </a:r>
            <a:r>
              <a:rPr lang="en-US" dirty="0" err="1"/>
              <a:t>expanderad</a:t>
            </a:r>
            <a:r>
              <a:rPr lang="en-US" dirty="0"/>
              <a:t> </a:t>
            </a:r>
            <a:r>
              <a:rPr lang="en-US" dirty="0" err="1"/>
              <a:t>polystyren</a:t>
            </a:r>
            <a:r>
              <a:rPr lang="en-US" dirty="0"/>
              <a:t>,</a:t>
            </a:r>
          </a:p>
          <a:p>
            <a:pPr marL="285750" indent="-285750">
              <a:buFont typeface="Arial" panose="020B0604020202020204" pitchFamily="34" charset="0"/>
              <a:buChar char="•"/>
            </a:pPr>
            <a:r>
              <a:rPr lang="en-US" dirty="0" err="1"/>
              <a:t>Plastkapsyler</a:t>
            </a:r>
            <a:r>
              <a:rPr lang="en-US" dirty="0"/>
              <a:t> </a:t>
            </a:r>
            <a:r>
              <a:rPr lang="en-US" dirty="0" err="1"/>
              <a:t>och</a:t>
            </a:r>
            <a:r>
              <a:rPr lang="en-US" dirty="0"/>
              <a:t> lock,</a:t>
            </a:r>
          </a:p>
          <a:p>
            <a:pPr marL="285750" indent="-285750">
              <a:buFont typeface="Arial" panose="020B0604020202020204" pitchFamily="34" charset="0"/>
              <a:buChar char="•"/>
            </a:pPr>
            <a:r>
              <a:rPr lang="en-US" dirty="0" err="1"/>
              <a:t>Plastpåsar</a:t>
            </a:r>
            <a:r>
              <a:rPr lang="en-US" dirty="0"/>
              <a:t> </a:t>
            </a:r>
            <a:r>
              <a:rPr lang="en-US" dirty="0" err="1"/>
              <a:t>samt</a:t>
            </a:r>
            <a:r>
              <a:rPr lang="en-US" dirty="0"/>
              <a:t> rep, </a:t>
            </a:r>
            <a:r>
              <a:rPr lang="en-US" dirty="0" err="1"/>
              <a:t>snören</a:t>
            </a:r>
            <a:r>
              <a:rPr lang="en-US" dirty="0"/>
              <a:t> </a:t>
            </a:r>
            <a:r>
              <a:rPr lang="en-US" dirty="0" err="1"/>
              <a:t>och</a:t>
            </a:r>
            <a:r>
              <a:rPr lang="en-US" dirty="0"/>
              <a:t> </a:t>
            </a:r>
            <a:r>
              <a:rPr lang="en-US" dirty="0" err="1"/>
              <a:t>nätdelar</a:t>
            </a:r>
            <a:r>
              <a:rPr lang="en-US" dirty="0"/>
              <a:t>.</a:t>
            </a:r>
          </a:p>
          <a:p>
            <a:endParaRPr lang="en-US" dirty="0"/>
          </a:p>
        </p:txBody>
      </p:sp>
    </p:spTree>
    <p:extLst>
      <p:ext uri="{BB962C8B-B14F-4D97-AF65-F5344CB8AC3E}">
        <p14:creationId xmlns:p14="http://schemas.microsoft.com/office/powerpoint/2010/main" val="20847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Mikroplaster</a:t>
            </a:r>
            <a:endParaRPr lang="en-US" dirty="0"/>
          </a:p>
        </p:txBody>
      </p:sp>
      <p:sp>
        <p:nvSpPr>
          <p:cNvPr id="3" name="Platshållare för innehåll 2"/>
          <p:cNvSpPr>
            <a:spLocks noGrp="1"/>
          </p:cNvSpPr>
          <p:nvPr>
            <p:ph idx="1"/>
          </p:nvPr>
        </p:nvSpPr>
        <p:spPr/>
        <p:txBody>
          <a:bodyPr/>
          <a:lstStyle/>
          <a:p>
            <a:endParaRPr lang="en-US"/>
          </a:p>
        </p:txBody>
      </p:sp>
      <p:pic>
        <p:nvPicPr>
          <p:cNvPr id="4" name="Platshållare för innehåll 3"/>
          <p:cNvPicPr>
            <a:picLocks noChangeAspect="1"/>
          </p:cNvPicPr>
          <p:nvPr/>
        </p:nvPicPr>
        <p:blipFill rotWithShape="1">
          <a:blip r:embed="rId3">
            <a:extLst>
              <a:ext uri="{28A0092B-C50C-407E-A947-70E740481C1C}">
                <a14:useLocalDpi xmlns:a14="http://schemas.microsoft.com/office/drawing/2010/main" val="0"/>
              </a:ext>
            </a:extLst>
          </a:blip>
          <a:srcRect l="6327" t="684" b="14483"/>
          <a:stretch/>
        </p:blipFill>
        <p:spPr>
          <a:xfrm>
            <a:off x="1100666" y="1879849"/>
            <a:ext cx="6892529" cy="3517109"/>
          </a:xfrm>
          <a:prstGeom prst="rect">
            <a:avLst/>
          </a:prstGeom>
        </p:spPr>
      </p:pic>
    </p:spTree>
    <p:extLst>
      <p:ext uri="{BB962C8B-B14F-4D97-AF65-F5344CB8AC3E}">
        <p14:creationId xmlns:p14="http://schemas.microsoft.com/office/powerpoint/2010/main" val="118290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Källor till mikroplaster</a:t>
            </a:r>
            <a:endParaRPr lang="en-US" dirty="0"/>
          </a:p>
        </p:txBody>
      </p:sp>
      <p:sp>
        <p:nvSpPr>
          <p:cNvPr id="5" name="Platshållare för innehåll 4"/>
          <p:cNvSpPr>
            <a:spLocks noGrp="1"/>
          </p:cNvSpPr>
          <p:nvPr>
            <p:ph idx="1"/>
          </p:nvPr>
        </p:nvSpPr>
        <p:spPr/>
        <p:txBody>
          <a:bodyPr/>
          <a:lstStyle/>
          <a:p>
            <a:pPr marL="342900" indent="-342900">
              <a:buFont typeface="Arial" panose="020B0604020202020204" pitchFamily="34" charset="0"/>
              <a:buChar char="•"/>
            </a:pPr>
            <a:r>
              <a:rPr lang="sv-SE" dirty="0"/>
              <a:t>Industriell produktion och hantering av primärplast </a:t>
            </a:r>
          </a:p>
          <a:p>
            <a:pPr marL="342900" indent="-342900">
              <a:buFont typeface="Arial" panose="020B0604020202020204" pitchFamily="34" charset="0"/>
              <a:buChar char="•"/>
            </a:pPr>
            <a:r>
              <a:rPr lang="sv-SE" dirty="0"/>
              <a:t>Slitage av däck från vägar </a:t>
            </a:r>
          </a:p>
          <a:p>
            <a:pPr marL="342900" indent="-342900">
              <a:buFont typeface="Arial" panose="020B0604020202020204" pitchFamily="34" charset="0"/>
              <a:buChar char="•"/>
            </a:pPr>
            <a:r>
              <a:rPr lang="sv-SE" dirty="0"/>
              <a:t>Konstgräsplaner </a:t>
            </a:r>
          </a:p>
          <a:p>
            <a:pPr marL="342900" indent="-342900">
              <a:buFont typeface="Arial" panose="020B0604020202020204" pitchFamily="34" charset="0"/>
              <a:buChar char="•"/>
            </a:pPr>
            <a:r>
              <a:rPr lang="sv-SE" dirty="0"/>
              <a:t>Textiltvätt </a:t>
            </a:r>
          </a:p>
          <a:p>
            <a:pPr marL="342900" indent="-342900">
              <a:buFont typeface="Arial" panose="020B0604020202020204" pitchFamily="34" charset="0"/>
              <a:buChar char="•"/>
            </a:pPr>
            <a:r>
              <a:rPr lang="sv-SE" dirty="0"/>
              <a:t>Båtbottenfärg </a:t>
            </a:r>
          </a:p>
          <a:p>
            <a:pPr marL="342900" indent="-342900">
              <a:buFont typeface="Arial" panose="020B0604020202020204" pitchFamily="34" charset="0"/>
              <a:buChar char="•"/>
            </a:pPr>
            <a:r>
              <a:rPr lang="sv-SE" dirty="0"/>
              <a:t>Nedskräpning</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04307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Farliga ämnen</a:t>
            </a:r>
            <a:endParaRPr lang="en-US" dirty="0"/>
          </a:p>
        </p:txBody>
      </p:sp>
      <p:pic>
        <p:nvPicPr>
          <p:cNvPr id="1026" name="Picture 2" descr="Leksak Ankor, Plast, Leksaker, Ankor, Ankungar, Ku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54905" y="1885754"/>
            <a:ext cx="7908925" cy="3501347"/>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436914" y="5747657"/>
            <a:ext cx="6148874" cy="646331"/>
          </a:xfrm>
          <a:prstGeom prst="rect">
            <a:avLst/>
          </a:prstGeom>
          <a:noFill/>
        </p:spPr>
        <p:txBody>
          <a:bodyPr wrap="square" rtlCol="0">
            <a:spAutoFit/>
          </a:bodyPr>
          <a:lstStyle/>
          <a:p>
            <a:r>
              <a:rPr lang="sv-SE" dirty="0"/>
              <a:t>Leksaker från 2007 och framåt ska inte innehålla farliga ftalater.</a:t>
            </a:r>
            <a:endParaRPr lang="en-US" dirty="0"/>
          </a:p>
          <a:p>
            <a:endParaRPr lang="en-US" dirty="0"/>
          </a:p>
        </p:txBody>
      </p:sp>
    </p:spTree>
    <p:extLst>
      <p:ext uri="{BB962C8B-B14F-4D97-AF65-F5344CB8AC3E}">
        <p14:creationId xmlns:p14="http://schemas.microsoft.com/office/powerpoint/2010/main" val="65109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Klimatpåverkan</a:t>
            </a:r>
            <a:endParaRPr lang="en-US" dirty="0"/>
          </a:p>
        </p:txBody>
      </p:sp>
      <p:graphicFrame>
        <p:nvGraphicFramePr>
          <p:cNvPr id="4" name="Platshållare för innehåll 3"/>
          <p:cNvGraphicFramePr>
            <a:graphicFrameLocks/>
          </p:cNvGraphicFramePr>
          <p:nvPr>
            <p:extLst>
              <p:ext uri="{D42A27DB-BD31-4B8C-83A1-F6EECF244321}">
                <p14:modId xmlns:p14="http://schemas.microsoft.com/office/powerpoint/2010/main" val="1543807572"/>
              </p:ext>
            </p:extLst>
          </p:nvPr>
        </p:nvGraphicFramePr>
        <p:xfrm>
          <a:off x="251926" y="2895108"/>
          <a:ext cx="6931282" cy="3962892"/>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descr="Filbornaverket"/>
          <p:cNvPicPr>
            <a:picLocks noChangeAspect="1" noChangeArrowheads="1"/>
          </p:cNvPicPr>
          <p:nvPr/>
        </p:nvPicPr>
        <p:blipFill rotWithShape="1">
          <a:blip r:embed="rId4">
            <a:extLst>
              <a:ext uri="{28A0092B-C50C-407E-A947-70E740481C1C}">
                <a14:useLocalDpi xmlns:a14="http://schemas.microsoft.com/office/drawing/2010/main" val="0"/>
              </a:ext>
            </a:extLst>
          </a:blip>
          <a:srcRect l="11085" t="19449" r="18483" b="16494"/>
          <a:stretch/>
        </p:blipFill>
        <p:spPr bwMode="auto">
          <a:xfrm>
            <a:off x="4815478" y="48855"/>
            <a:ext cx="4735460" cy="273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594874"/>
      </p:ext>
    </p:extLst>
  </p:cSld>
  <p:clrMapOvr>
    <a:masterClrMapping/>
  </p:clrMapOvr>
</p:sld>
</file>

<file path=ppt/theme/theme1.xml><?xml version="1.0" encoding="utf-8"?>
<a:theme xmlns:a="http://schemas.openxmlformats.org/drawingml/2006/main" name="Mall Hbg Ny">
  <a:themeElements>
    <a:clrScheme name="Helsingborg">
      <a:dk1>
        <a:sysClr val="windowText" lastClr="000000"/>
      </a:dk1>
      <a:lt1>
        <a:sysClr val="window" lastClr="FFFFFF"/>
      </a:lt1>
      <a:dk2>
        <a:srgbClr val="45697D"/>
      </a:dk2>
      <a:lt2>
        <a:srgbClr val="DDE8EC"/>
      </a:lt2>
      <a:accent1>
        <a:srgbClr val="81A1C1"/>
      </a:accent1>
      <a:accent2>
        <a:srgbClr val="45697D"/>
      </a:accent2>
      <a:accent3>
        <a:srgbClr val="DDE8EC"/>
      </a:accent3>
      <a:accent4>
        <a:srgbClr val="E1CD00"/>
      </a:accent4>
      <a:accent5>
        <a:srgbClr val="665547"/>
      </a:accent5>
      <a:accent6>
        <a:srgbClr val="A3A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BG_presentation_mall_final_151105" id="{0EC1FC30-507E-4FFE-B18C-979CBA1484C5}" vid="{2EF026CC-3B0E-4196-9BEA-B6929A6F17BF}"/>
    </a:ext>
  </a:extLst>
</a:theme>
</file>

<file path=ppt/theme/theme2.xml><?xml version="1.0" encoding="utf-8"?>
<a:theme xmlns:a="http://schemas.openxmlformats.org/drawingml/2006/main" name="Första sida med färgad bakgrund">
  <a:themeElements>
    <a:clrScheme name="Helsingborg">
      <a:dk1>
        <a:sysClr val="windowText" lastClr="000000"/>
      </a:dk1>
      <a:lt1>
        <a:sysClr val="window" lastClr="FFFFFF"/>
      </a:lt1>
      <a:dk2>
        <a:srgbClr val="45697D"/>
      </a:dk2>
      <a:lt2>
        <a:srgbClr val="DDE8EC"/>
      </a:lt2>
      <a:accent1>
        <a:srgbClr val="81A1C1"/>
      </a:accent1>
      <a:accent2>
        <a:srgbClr val="45697D"/>
      </a:accent2>
      <a:accent3>
        <a:srgbClr val="DDE8EC"/>
      </a:accent3>
      <a:accent4>
        <a:srgbClr val="E1CD00"/>
      </a:accent4>
      <a:accent5>
        <a:srgbClr val="665547"/>
      </a:accent5>
      <a:accent6>
        <a:srgbClr val="A3A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BG_presentation_mall_final_151105" id="{0EC1FC30-507E-4FFE-B18C-979CBA1484C5}" vid="{13877F44-A538-4FD5-B74D-0B29432A425D}"/>
    </a:ext>
  </a:extLst>
</a:theme>
</file>

<file path=ppt/theme/theme3.xml><?xml version="1.0" encoding="utf-8"?>
<a:theme xmlns:a="http://schemas.openxmlformats.org/drawingml/2006/main" name="Följande si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BG_presentation_mall_final_151105" id="{0EC1FC30-507E-4FFE-B18C-979CBA1484C5}" vid="{7EE558F4-8FEC-407B-9C30-498FC4D107A5}"/>
    </a:ext>
  </a:extLst>
</a:theme>
</file>

<file path=ppt/theme/theme4.xml><?xml version="1.0" encoding="utf-8"?>
<a:theme xmlns:a="http://schemas.openxmlformats.org/drawingml/2006/main" name="Följande sidor med färgad bakgr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BG_presentation_mall_final_151105" id="{0EC1FC30-507E-4FFE-B18C-979CBA1484C5}" vid="{EAB8313F-C2AF-4C2D-82E3-2A7C124FAD25}"/>
    </a:ext>
  </a:extLst>
</a:theme>
</file>

<file path=ppt/theme/theme5.xml><?xml version="1.0" encoding="utf-8"?>
<a:theme xmlns:a="http://schemas.openxmlformats.org/drawingml/2006/main" name="Tom 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HBG_presentation_mall_final_151105" id="{0EC1FC30-507E-4FFE-B18C-979CBA1484C5}" vid="{657F2215-C606-4DB0-B7FB-B880283FD36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ccfc9a13-e60b-4c1d-a26f-79ba624bb1ae" xsi:nil="true"/>
    <lcf76f155ced4ddcb4097134ff3c332f xmlns="01ec6514-f952-4194-9818-af811ef45ae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4E3981C18B41947AA3D1385350C2E91" ma:contentTypeVersion="13" ma:contentTypeDescription="Skapa ett nytt dokument." ma:contentTypeScope="" ma:versionID="b8d0304733e5903c8f94d309d53d6844">
  <xsd:schema xmlns:xsd="http://www.w3.org/2001/XMLSchema" xmlns:xs="http://www.w3.org/2001/XMLSchema" xmlns:p="http://schemas.microsoft.com/office/2006/metadata/properties" xmlns:ns2="01ec6514-f952-4194-9818-af811ef45ae3" xmlns:ns3="ccfc9a13-e60b-4c1d-a26f-79ba624bb1ae" targetNamespace="http://schemas.microsoft.com/office/2006/metadata/properties" ma:root="true" ma:fieldsID="0699abbcebb1d7df477ce655086786bd" ns2:_="" ns3:_="">
    <xsd:import namespace="01ec6514-f952-4194-9818-af811ef45ae3"/>
    <xsd:import namespace="ccfc9a13-e60b-4c1d-a26f-79ba624bb1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c6514-f952-4194-9818-af811ef45a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905f0004-7f95-48aa-90fa-d199732183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c9a13-e60b-4c1d-a26f-79ba624bb1a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0e29b14-7a7a-4e5e-bb21-aa767917a411}" ma:internalName="TaxCatchAll" ma:showField="CatchAllData" ma:web="ccfc9a13-e60b-4c1d-a26f-79ba624bb1a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8809CD-79EC-41EE-BAEE-A279EA17A25C}">
  <ds:schemaRefs>
    <ds:schemaRef ds:uri="http://schemas.microsoft.com/office/2006/metadata/properties"/>
    <ds:schemaRef ds:uri="http://www.w3.org/XML/1998/namespace"/>
    <ds:schemaRef ds:uri="http://schemas.microsoft.com/office/2006/documentManagement/types"/>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ccfc9a13-e60b-4c1d-a26f-79ba624bb1ae"/>
    <ds:schemaRef ds:uri="01ec6514-f952-4194-9818-af811ef45ae3"/>
  </ds:schemaRefs>
</ds:datastoreItem>
</file>

<file path=customXml/itemProps2.xml><?xml version="1.0" encoding="utf-8"?>
<ds:datastoreItem xmlns:ds="http://schemas.openxmlformats.org/officeDocument/2006/customXml" ds:itemID="{55711E73-CE5E-49DB-A204-7D6BB8B0CFA2}">
  <ds:schemaRefs>
    <ds:schemaRef ds:uri="http://schemas.microsoft.com/sharepoint/v3/contenttype/forms"/>
  </ds:schemaRefs>
</ds:datastoreItem>
</file>

<file path=customXml/itemProps3.xml><?xml version="1.0" encoding="utf-8"?>
<ds:datastoreItem xmlns:ds="http://schemas.openxmlformats.org/officeDocument/2006/customXml" ds:itemID="{21F696FE-E308-4C15-A4CA-4858B1080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ec6514-f952-4194-9818-af811ef45ae3"/>
    <ds:schemaRef ds:uri="ccfc9a13-e60b-4c1d-a26f-79ba624bb1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plast styrdokument</Template>
  <TotalTime>462</TotalTime>
  <Words>1939</Words>
  <Application>Microsoft Macintosh PowerPoint</Application>
  <PresentationFormat>Bildspel på skärmen (4:3)</PresentationFormat>
  <Paragraphs>181</Paragraphs>
  <Slides>20</Slides>
  <Notes>17</Notes>
  <HiddenSlides>2</HiddenSlides>
  <MMClips>0</MMClips>
  <ScaleCrop>false</ScaleCrop>
  <HeadingPairs>
    <vt:vector size="6" baseType="variant">
      <vt:variant>
        <vt:lpstr>Använt teckensnitt</vt:lpstr>
      </vt:variant>
      <vt:variant>
        <vt:i4>4</vt:i4>
      </vt:variant>
      <vt:variant>
        <vt:lpstr>Tema</vt:lpstr>
      </vt:variant>
      <vt:variant>
        <vt:i4>5</vt:i4>
      </vt:variant>
      <vt:variant>
        <vt:lpstr>Bildrubriker</vt:lpstr>
      </vt:variant>
      <vt:variant>
        <vt:i4>20</vt:i4>
      </vt:variant>
    </vt:vector>
  </HeadingPairs>
  <TitlesOfParts>
    <vt:vector size="29" baseType="lpstr">
      <vt:lpstr>Arial</vt:lpstr>
      <vt:lpstr>Calibri</vt:lpstr>
      <vt:lpstr>HelveticaNeueLT Std</vt:lpstr>
      <vt:lpstr>Wingdings</vt:lpstr>
      <vt:lpstr>Mall Hbg Ny</vt:lpstr>
      <vt:lpstr>Första sida med färgad bakgrund</vt:lpstr>
      <vt:lpstr>Följande sidor</vt:lpstr>
      <vt:lpstr>Följande sidor med färgad bakgrund</vt:lpstr>
      <vt:lpstr>Tom sida</vt:lpstr>
      <vt:lpstr>Plast, vår stora last?</vt:lpstr>
      <vt:lpstr>Innehåll</vt:lpstr>
      <vt:lpstr>Plast, en grupp av material</vt:lpstr>
      <vt:lpstr>Miljöproblem kopplat till plast</vt:lpstr>
      <vt:lpstr>Nedskräpning</vt:lpstr>
      <vt:lpstr>Mikroplaster</vt:lpstr>
      <vt:lpstr>Källor till mikroplaster</vt:lpstr>
      <vt:lpstr>Farliga ämnen</vt:lpstr>
      <vt:lpstr>Klimatpåverkan</vt:lpstr>
      <vt:lpstr>Förnybar, Återvinningsbar, Nedbrytbar</vt:lpstr>
      <vt:lpstr>Ökad plastproduktion</vt:lpstr>
      <vt:lpstr>Vad vill vi åstadkomma i Helsingborg</vt:lpstr>
      <vt:lpstr>Regionala Avfallsplanen </vt:lpstr>
      <vt:lpstr>Klimat- och energiplanen</vt:lpstr>
      <vt:lpstr>Konstgräsriktlinjer</vt:lpstr>
      <vt:lpstr>Exempel på arbete som görs</vt:lpstr>
      <vt:lpstr>Plastsmart arbetsplats</vt:lpstr>
      <vt:lpstr>Miljöverkstan</vt:lpstr>
      <vt:lpstr>Fossilbränslefria kommuner</vt:lpstr>
      <vt:lpstr>TACK!</vt:lpstr>
    </vt:vector>
  </TitlesOfParts>
  <Company>Helsingborgs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Sundqvist Elin - MF</dc:creator>
  <cp:lastModifiedBy>Caroline Bjurman Holgersson</cp:lastModifiedBy>
  <cp:revision>70</cp:revision>
  <dcterms:created xsi:type="dcterms:W3CDTF">2020-09-21T09:19:30Z</dcterms:created>
  <dcterms:modified xsi:type="dcterms:W3CDTF">2022-11-16T11:54:26Z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0x010100A60C1BF24619FB47809B6595F9AECFB0</vt:lpwstr>
  </property>
  <property fmtid="{D5CDD505-2E9C-101B-9397-08002B2CF9AE}" pid="3" name="MediaServiceImageTags">
    <vt:lpwstr/>
  </property>
</Properties>
</file>