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96" r:id="rId5"/>
    <p:sldMasterId id="2147483660" r:id="rId6"/>
    <p:sldMasterId id="2147483689" r:id="rId7"/>
    <p:sldMasterId id="2147483716" r:id="rId8"/>
  </p:sldMasterIdLst>
  <p:notesMasterIdLst>
    <p:notesMasterId r:id="rId20"/>
  </p:notesMasterIdLst>
  <p:handoutMasterIdLst>
    <p:handoutMasterId r:id="rId21"/>
  </p:handoutMasterIdLst>
  <p:sldIdLst>
    <p:sldId id="261" r:id="rId9"/>
    <p:sldId id="268" r:id="rId10"/>
    <p:sldId id="269" r:id="rId11"/>
    <p:sldId id="265" r:id="rId12"/>
    <p:sldId id="267" r:id="rId13"/>
    <p:sldId id="275" r:id="rId14"/>
    <p:sldId id="270" r:id="rId15"/>
    <p:sldId id="271" r:id="rId16"/>
    <p:sldId id="274" r:id="rId17"/>
    <p:sldId id="273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A29"/>
    <a:srgbClr val="D9000F"/>
    <a:srgbClr val="0F81D3"/>
    <a:srgbClr val="65AE1E"/>
    <a:srgbClr val="93006D"/>
    <a:srgbClr val="CE000E"/>
    <a:srgbClr val="407015"/>
    <a:srgbClr val="90C044"/>
    <a:srgbClr val="A1C30A"/>
    <a:srgbClr val="08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591" autoAdjust="0"/>
  </p:normalViewPr>
  <p:slideViewPr>
    <p:cSldViewPr snapToGrid="0" snapToObjects="1">
      <p:cViewPr varScale="1">
        <p:scale>
          <a:sx n="165" d="100"/>
          <a:sy n="165" d="100"/>
        </p:scale>
        <p:origin x="600" y="184"/>
      </p:cViewPr>
      <p:guideLst>
        <p:guide orient="horz" pos="4000"/>
        <p:guide pos="2880"/>
        <p:guide orient="horz" pos="1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8DD2D-8089-CB4A-9CA2-D843C3E4E3A1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0A6D2-622B-B147-BFC1-C7E284706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64AAF-72DB-F048-98F7-55EEB6F93801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59761-9EC3-BC46-AA52-FD0C8C7C8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43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6" y="841773"/>
            <a:ext cx="7006431" cy="16644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6" y="2607469"/>
            <a:ext cx="7006431" cy="13358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8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Lila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5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Blå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5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Grö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3" name="textruta 2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00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. bård m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673496"/>
            <a:ext cx="5486400" cy="35520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5688" y="1051203"/>
            <a:ext cx="5486400" cy="2529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textruta 4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699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245971" y="-2"/>
            <a:ext cx="8898029" cy="5143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2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. bård m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idx="1"/>
          </p:nvPr>
        </p:nvSpPr>
        <p:spPr>
          <a:xfrm>
            <a:off x="245971" y="-2"/>
            <a:ext cx="8898029" cy="5143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673496"/>
            <a:ext cx="5486400" cy="35520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5688" y="1051203"/>
            <a:ext cx="5486400" cy="2529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37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36560"/>
            <a:ext cx="5486400" cy="35520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400" b="1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3399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14267"/>
            <a:ext cx="5486400" cy="2529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6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bård och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ktangel 11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ktangel 15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1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6" y="841773"/>
            <a:ext cx="7006431" cy="16644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6" y="2607469"/>
            <a:ext cx="7006431" cy="13358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13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Röd bård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5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Lila bård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70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Blå bård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5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Grön bård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01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Röd bård med röd bakgrund"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78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Lila bård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1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Blå bård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51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Rubrik och brödtext - Grön bård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ruta 14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 sz="20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84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85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lila bakgrund">
    <p:bg>
      <p:bgPr>
        <a:solidFill>
          <a:srgbClr val="93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6" y="841773"/>
            <a:ext cx="7006431" cy="16644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6" y="2607469"/>
            <a:ext cx="7006431" cy="13358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51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blå bakgrund">
    <p:bg>
      <p:bgPr>
        <a:solidFill>
          <a:srgbClr val="0F8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6" y="841773"/>
            <a:ext cx="7006431" cy="16644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6" y="2607469"/>
            <a:ext cx="7006431" cy="13358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3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 sida med grön bakgrund">
    <p:bg>
      <p:bgPr>
        <a:solidFill>
          <a:srgbClr val="65A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3586" y="841773"/>
            <a:ext cx="7006431" cy="16644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3586" y="2607469"/>
            <a:ext cx="7006431" cy="13358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format på underrubrik i bakgrunden</a:t>
            </a:r>
            <a:endParaRPr lang="en-US" dirty="0"/>
          </a:p>
        </p:txBody>
      </p:sp>
      <p:sp>
        <p:nvSpPr>
          <p:cNvPr id="6" name="Rektangel 5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Rö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Lila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C736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5C0C6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9634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66004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930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3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Blå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40A4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0953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4B8E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0849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0F81D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7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 - Grön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 userDrawn="1"/>
        </p:nvSpPr>
        <p:spPr>
          <a:xfrm>
            <a:off x="6706925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A1C3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ktangel 18"/>
          <p:cNvSpPr/>
          <p:nvPr userDrawn="1"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199A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ktangel 19"/>
          <p:cNvSpPr/>
          <p:nvPr userDrawn="1"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90C0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4070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 userDrawn="1"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65AE1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00667" y="1200152"/>
            <a:ext cx="7907867" cy="3151585"/>
          </a:xfrm>
          <a:prstGeom prst="rect">
            <a:avLst/>
          </a:prstGeom>
        </p:spPr>
        <p:txBody>
          <a:bodyPr/>
          <a:lstStyle>
            <a:lvl1pPr>
              <a:defRPr sz="2000" b="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 anchor="b"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7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1679" y="1"/>
            <a:ext cx="247650" cy="1028700"/>
          </a:xfrm>
          <a:prstGeom prst="rect">
            <a:avLst/>
          </a:prstGeom>
          <a:solidFill>
            <a:srgbClr val="F7A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-3357" y="1028700"/>
            <a:ext cx="247650" cy="1028700"/>
          </a:xfrm>
          <a:prstGeom prst="rect">
            <a:avLst/>
          </a:prstGeom>
          <a:solidFill>
            <a:srgbClr val="BD00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-3357" y="2057399"/>
            <a:ext cx="247650" cy="1028700"/>
          </a:xfrm>
          <a:prstGeom prst="rect">
            <a:avLst/>
          </a:prstGeom>
          <a:solidFill>
            <a:srgbClr val="EC67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-3357" y="3086099"/>
            <a:ext cx="247650" cy="1028700"/>
          </a:xfrm>
          <a:prstGeom prst="rect">
            <a:avLst/>
          </a:prstGeom>
          <a:solidFill>
            <a:srgbClr val="9C00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-3357" y="4114799"/>
            <a:ext cx="247650" cy="1028700"/>
          </a:xfrm>
          <a:prstGeom prst="rect">
            <a:avLst/>
          </a:prstGeom>
          <a:solidFill>
            <a:srgbClr val="D9000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7721601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chemeClr val="tx1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chemeClr val="tx1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6" name="Bildobjekt 15" descr="HBG_logo_liggande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4" y="114525"/>
            <a:ext cx="1862210" cy="527170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1113585" y="459735"/>
            <a:ext cx="3960440" cy="24046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1050" b="1" i="0" u="none" kern="100" cap="none" spc="0" baseline="0" noProof="0" dirty="0">
                <a:solidFill>
                  <a:srgbClr val="000000"/>
                </a:solidFill>
                <a:latin typeface="Arial"/>
                <a:cs typeface="Arial"/>
              </a:rPr>
              <a:t>Det Hållbara Köket</a:t>
            </a:r>
            <a:endParaRPr lang="sv-SE" sz="900" b="1" i="0" u="none" kern="100" cap="none" spc="0" baseline="0" noProof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3585" y="585490"/>
            <a:ext cx="3960440" cy="41593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900" b="0" i="0" u="none" kern="100" cap="none" spc="0" baseline="0" noProof="0" dirty="0">
                <a:solidFill>
                  <a:srgbClr val="000000"/>
                </a:solidFill>
                <a:latin typeface="Arial"/>
                <a:cs typeface="Arial"/>
              </a:rPr>
              <a:t>Minnesanteckningar från </a:t>
            </a:r>
            <a:r>
              <a:rPr lang="sv-SE" sz="900" b="0" i="0" u="none" kern="100" cap="none" spc="0" baseline="0" noProof="0" dirty="0" err="1">
                <a:solidFill>
                  <a:srgbClr val="000000"/>
                </a:solidFill>
                <a:latin typeface="Arial"/>
                <a:cs typeface="Arial"/>
              </a:rPr>
              <a:t>Kick-Off</a:t>
            </a:r>
            <a:endParaRPr lang="sv-SE" sz="900" b="0" i="0" u="none" kern="100" cap="none" spc="0" baseline="0" noProof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77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ruta 17"/>
          <p:cNvSpPr txBox="1"/>
          <p:nvPr/>
        </p:nvSpPr>
        <p:spPr>
          <a:xfrm>
            <a:off x="7721601" y="4767262"/>
            <a:ext cx="949325" cy="25360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6436A833-0D65-4636-8D77-8C76B506C22D}" type="datetime1">
              <a:rPr lang="sv-SE" sz="10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2022-11-16</a:t>
            </a:fld>
            <a:endParaRPr lang="sv-SE" sz="10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sv-SE" sz="900" dirty="0">
                <a:solidFill>
                  <a:srgbClr val="FFFFFF"/>
                </a:solidFill>
                <a:latin typeface="Arial"/>
                <a:cs typeface="Arial"/>
              </a:rPr>
              <a:t>Sida </a:t>
            </a:r>
            <a:fld id="{DB8626CC-5B25-4DDA-833E-9A441BDD6043}" type="slidenum">
              <a:rPr lang="sv-SE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sv-SE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Bildobjekt 6" descr="HBG_logo_liggande_VI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4" y="119031"/>
            <a:ext cx="1861185" cy="536158"/>
          </a:xfrm>
          <a:prstGeom prst="rect">
            <a:avLst/>
          </a:prstGeom>
        </p:spPr>
      </p:pic>
      <p:sp>
        <p:nvSpPr>
          <p:cNvPr id="20" name="TextBox 14"/>
          <p:cNvSpPr txBox="1"/>
          <p:nvPr/>
        </p:nvSpPr>
        <p:spPr>
          <a:xfrm>
            <a:off x="1113585" y="472352"/>
            <a:ext cx="3960440" cy="25308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1050" b="1" i="0" u="none" kern="100" cap="none" spc="0" baseline="0" noProof="0" dirty="0">
                <a:solidFill>
                  <a:schemeClr val="bg1"/>
                </a:solidFill>
                <a:latin typeface="Arial"/>
                <a:cs typeface="Arial"/>
              </a:rPr>
              <a:t>Det Hållbara Köket</a:t>
            </a:r>
            <a:endParaRPr lang="sv-SE" sz="900" b="1" i="0" u="none" kern="100" cap="none" spc="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113585" y="591799"/>
            <a:ext cx="3049469" cy="22825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ts val="1500"/>
              </a:lnSpc>
            </a:pPr>
            <a:r>
              <a:rPr lang="sv-SE" sz="900" b="0" i="0" u="none" kern="100" cap="none" spc="0" baseline="0" noProof="0" dirty="0">
                <a:solidFill>
                  <a:schemeClr val="bg1"/>
                </a:solidFill>
                <a:latin typeface="Arial"/>
                <a:cs typeface="Arial"/>
              </a:rPr>
              <a:t>Minnesanteckningar från </a:t>
            </a:r>
            <a:r>
              <a:rPr lang="sv-SE" sz="900" b="0" i="0" u="none" kern="100" cap="none" spc="0" baseline="0" noProof="0" dirty="0" err="1">
                <a:solidFill>
                  <a:schemeClr val="bg1"/>
                </a:solidFill>
                <a:latin typeface="Arial"/>
                <a:cs typeface="Arial"/>
              </a:rPr>
              <a:t>Kick-Off</a:t>
            </a:r>
            <a:endParaRPr lang="sv-SE" sz="900" b="0" i="0" u="none" kern="100" cap="none" spc="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82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1" r:id="rId2"/>
    <p:sldLayoutId id="2147483713" r:id="rId3"/>
    <p:sldLayoutId id="214748371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0154" y="4985587"/>
            <a:ext cx="2228246" cy="1579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3184F-B175-4846-9DF4-4602C06F09C4}" type="datetime1">
              <a:rPr kumimoji="0" lang="sv-SE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2022-11-16</a:t>
            </a:fld>
            <a:endParaRPr lang="en-US" b="1" dirty="0">
              <a:solidFill>
                <a:schemeClr val="bg1"/>
              </a:solidFill>
              <a:effectLst/>
              <a:latin typeface="HelveticaNeueLT Std" pitchFamily="34" charset="0"/>
            </a:endParaRPr>
          </a:p>
        </p:txBody>
      </p:sp>
      <p:pic>
        <p:nvPicPr>
          <p:cNvPr id="5" name="Bildobjekt 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54" y="4317798"/>
            <a:ext cx="626400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5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718" r:id="rId5"/>
    <p:sldLayoutId id="2147483719" r:id="rId6"/>
    <p:sldLayoutId id="2147483720" r:id="rId7"/>
    <p:sldLayoutId id="2147483721" r:id="rId8"/>
    <p:sldLayoutId id="2147483667" r:id="rId9"/>
    <p:sldLayoutId id="2147483680" r:id="rId10"/>
    <p:sldLayoutId id="2147483673" r:id="rId11"/>
    <p:sldLayoutId id="2147483679" r:id="rId12"/>
    <p:sldLayoutId id="2147483669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90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1064684" y="4862513"/>
            <a:ext cx="2847975" cy="153591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Presentationsnamn</a:t>
            </a:r>
            <a:endParaRPr kumimoji="0" lang="sv-S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Bildobjekt 4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88" y="4319119"/>
            <a:ext cx="626400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1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22" r:id="rId5"/>
    <p:sldLayoutId id="2147483723" r:id="rId6"/>
    <p:sldLayoutId id="2147483724" r:id="rId7"/>
    <p:sldLayoutId id="2147483725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0154" y="4985587"/>
            <a:ext cx="2228246" cy="1579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3184F-B175-4846-9DF4-4602C06F09C4}" type="datetime1">
              <a:rPr kumimoji="0" lang="sv-SE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2022-11-16</a:t>
            </a:fld>
            <a:endParaRPr lang="en-US" b="1" dirty="0">
              <a:solidFill>
                <a:schemeClr val="bg1"/>
              </a:solidFill>
              <a:effectLst/>
              <a:latin typeface="HelveticaNeue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Minnesanteckningar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Kick-Off</a:t>
            </a:r>
            <a:r>
              <a:rPr lang="sv-SE" dirty="0"/>
              <a:t> för Det Hållbara Köket</a:t>
            </a:r>
          </a:p>
        </p:txBody>
      </p:sp>
    </p:spTree>
    <p:extLst>
      <p:ext uri="{BB962C8B-B14F-4D97-AF65-F5344CB8AC3E}">
        <p14:creationId xmlns:p14="http://schemas.microsoft.com/office/powerpoint/2010/main" val="121839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3438" y="642937"/>
            <a:ext cx="5143500" cy="385762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2938" y="642935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97"/>
          <a:stretch/>
        </p:blipFill>
        <p:spPr>
          <a:xfrm>
            <a:off x="3988020" y="1568203"/>
            <a:ext cx="5003875" cy="2495798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2938" y="642937"/>
            <a:ext cx="5143500" cy="385762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657519" y="521791"/>
            <a:ext cx="416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Fyll i vilka prylar ni har i köket och vilket material de är gjorda av</a:t>
            </a:r>
          </a:p>
        </p:txBody>
      </p:sp>
    </p:spTree>
    <p:extLst>
      <p:ext uri="{BB962C8B-B14F-4D97-AF65-F5344CB8AC3E}">
        <p14:creationId xmlns:p14="http://schemas.microsoft.com/office/powerpoint/2010/main" val="166919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100667" y="1568543"/>
            <a:ext cx="3517382" cy="315158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Baka eget bröd istället för att köpa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Kunna välja förpackning ex. via Nordströms som har </a:t>
            </a:r>
            <a:r>
              <a:rPr lang="sv-SE" sz="1200" dirty="0" err="1"/>
              <a:t>ovaccat</a:t>
            </a:r>
            <a:r>
              <a:rPr lang="sv-SE" sz="1200" dirty="0"/>
              <a:t> kött i stora backar.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Metall/rostfritt i allt som går ex kantiner istället för plast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Använd kantin med lock istället för skål med plast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Skicka bröd i papperspåsar istället för plast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Samarbete – lär från andra kommuner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Inga plastpåsar vid skrivborden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Silikonlock istället för plastfolie</a:t>
            </a:r>
          </a:p>
          <a:p>
            <a:endParaRPr lang="sv-SE" sz="1200" dirty="0"/>
          </a:p>
          <a:p>
            <a:endParaRPr lang="sv-SE" sz="12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och  Idéer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5054600" y="3438044"/>
            <a:ext cx="342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Privat tips</a:t>
            </a:r>
          </a:p>
          <a:p>
            <a:r>
              <a:rPr lang="sv-SE" sz="1200" dirty="0"/>
              <a:t>Minska produkter i portionsförpackningar</a:t>
            </a:r>
          </a:p>
          <a:p>
            <a:endParaRPr lang="sv-SE" sz="1200" dirty="0"/>
          </a:p>
        </p:txBody>
      </p:sp>
      <p:sp>
        <p:nvSpPr>
          <p:cNvPr id="5" name="Platshållare för innehåll 1"/>
          <p:cNvSpPr txBox="1">
            <a:spLocks/>
          </p:cNvSpPr>
          <p:nvPr/>
        </p:nvSpPr>
        <p:spPr>
          <a:xfrm>
            <a:off x="4667266" y="1568542"/>
            <a:ext cx="3517382" cy="315158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Mer digitalisering, mer 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Utbilda alla medarbetare i klimatarbetet. Även medborgare.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Cykla till och från jobb – ger minskat däckslitage – ger mindre mikroplaster</a:t>
            </a:r>
          </a:p>
          <a:p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endParaRPr lang="sv-SE" sz="1200" dirty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35068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 – Frågor att lösa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422033" y="1616614"/>
            <a:ext cx="2624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Hur kan vi skicka strimlade morötter förutom i plastpåsar?</a:t>
            </a:r>
          </a:p>
          <a:p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rial"/>
                <a:cs typeface="Arial"/>
              </a:rPr>
              <a:t>Ersättningsvaror när ordinarie varor tar slut ger dålig statistik i avtalstroheten. Stort problem under Corona. Leverantörer upplevs skylla på Corona.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rial"/>
                <a:cs typeface="Arial"/>
              </a:rPr>
              <a:t>Fyllda soprum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rial"/>
                <a:cs typeface="Arial"/>
              </a:rPr>
              <a:t>Spännband – vad innehåller de?</a:t>
            </a:r>
          </a:p>
        </p:txBody>
      </p:sp>
    </p:spTree>
    <p:extLst>
      <p:ext uri="{BB962C8B-B14F-4D97-AF65-F5344CB8AC3E}">
        <p14:creationId xmlns:p14="http://schemas.microsoft.com/office/powerpoint/2010/main" val="192426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0667" y="205979"/>
            <a:ext cx="7907867" cy="85725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Stöd från Inköpsenheten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36207" y="1369116"/>
            <a:ext cx="3063471" cy="1395682"/>
          </a:xfrm>
        </p:spPr>
        <p:txBody>
          <a:bodyPr/>
          <a:lstStyle/>
          <a:p>
            <a:r>
              <a:rPr lang="sv-SE" sz="1200" b="1" dirty="0"/>
              <a:t>Ställa krav på fossilfrihet och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Silikon av bästa sort + att plasten i silikonen ska vara fossilfri – gäller både silikonformar och slickepottar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Silikonlock istället för plastfilm i vissa lägen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Kolla innehåll på värmetålig plastfilm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494154" y="1381035"/>
            <a:ext cx="392253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sv-SE" sz="1200" b="1" dirty="0">
                <a:solidFill>
                  <a:prstClr val="black"/>
                </a:solidFill>
                <a:cs typeface="Arial"/>
              </a:rPr>
              <a:t>Jobba med att minska onödiga ytter- och mellanemballage. </a:t>
            </a: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prstClr val="black"/>
                </a:solidFill>
                <a:cs typeface="Arial"/>
              </a:rPr>
              <a:t>Exempelvis spagetti kommer i flera lager emballage. </a:t>
            </a: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prstClr val="black"/>
                </a:solidFill>
                <a:cs typeface="Arial"/>
              </a:rPr>
              <a:t>Varor kan vara packade flera stycken på ett brätte och liknande. Ofta omslutna av plast (konserver, ketchup mm). </a:t>
            </a: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prstClr val="black"/>
                </a:solidFill>
                <a:cs typeface="Arial"/>
              </a:rPr>
              <a:t>Kyckling ligger i plastpåse inuti pappkartong</a:t>
            </a:r>
          </a:p>
          <a:p>
            <a:pPr marL="171450" lvl="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prstClr val="black"/>
                </a:solidFill>
                <a:cs typeface="Arial"/>
              </a:rPr>
              <a:t>Återkoppla till leverantörer – </a:t>
            </a:r>
            <a:r>
              <a:rPr lang="sv-SE" sz="1200" dirty="0" err="1">
                <a:solidFill>
                  <a:prstClr val="black"/>
                </a:solidFill>
                <a:cs typeface="Arial"/>
              </a:rPr>
              <a:t>Menigo</a:t>
            </a:r>
            <a:r>
              <a:rPr lang="sv-SE" sz="1200" dirty="0">
                <a:solidFill>
                  <a:prstClr val="black"/>
                </a:solidFill>
                <a:cs typeface="Arial"/>
              </a:rPr>
              <a:t> skulle kunna ha fyra väggar på vagnarna/burarna och kunna ta bort </a:t>
            </a:r>
            <a:r>
              <a:rPr lang="sv-SE" sz="1200" dirty="0" err="1">
                <a:solidFill>
                  <a:prstClr val="black"/>
                </a:solidFill>
                <a:cs typeface="Arial"/>
              </a:rPr>
              <a:t>ytterplasten</a:t>
            </a:r>
            <a:endParaRPr lang="sv-SE" sz="12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36207" y="3170796"/>
            <a:ext cx="2624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>
                <a:latin typeface="Arial"/>
                <a:cs typeface="Arial"/>
              </a:rPr>
              <a:t>Webbshop/Digitala lösningar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rial"/>
                <a:cs typeface="Arial"/>
              </a:rPr>
              <a:t>Webbshop skulle kunna hänvisa till ”bättre” plastalternativ. Symboler som visar vägen.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rial"/>
                <a:cs typeface="Arial"/>
              </a:rPr>
              <a:t>Enklare system för att rapportera avvikelser. </a:t>
            </a:r>
            <a:r>
              <a:rPr lang="sv-SE" sz="1200" dirty="0" err="1">
                <a:latin typeface="Arial"/>
                <a:cs typeface="Arial"/>
              </a:rPr>
              <a:t>App</a:t>
            </a:r>
            <a:r>
              <a:rPr lang="sv-SE" sz="1200" dirty="0">
                <a:latin typeface="Arial"/>
                <a:cs typeface="Arial"/>
              </a:rPr>
              <a:t>?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494154" y="3903353"/>
            <a:ext cx="25971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cs typeface="Arial"/>
              </a:rPr>
              <a:t>Medskick att driva uppåt i kedjan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rial"/>
                <a:cs typeface="Arial"/>
              </a:rPr>
              <a:t>Pantsystem på fler produkter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528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07287" y="1864573"/>
            <a:ext cx="3056892" cy="258901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Hur säkrar vi </a:t>
            </a:r>
            <a:r>
              <a:rPr lang="sv-SE" sz="1200" dirty="0" err="1"/>
              <a:t>hygiekraven</a:t>
            </a:r>
            <a:r>
              <a:rPr lang="sv-SE" sz="1200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Rostfritt material skramlar och kan vara fulare än plast. Glas är riskfyllt i köket.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Ekonomi – produkterna blir dyrare?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Försämrad hållbarhet på livsmedlen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Ytproblem- risk för kontaminering vid förvaring.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Kemikalier är svårt att förvara bättre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Slänger mer mat?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Ersätter med något annat material som har andra miljöeffekter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0666" y="634604"/>
            <a:ext cx="7907867" cy="857250"/>
          </a:xfrm>
        </p:spPr>
        <p:txBody>
          <a:bodyPr/>
          <a:lstStyle/>
          <a:p>
            <a:r>
              <a:rPr lang="sv-SE" dirty="0"/>
              <a:t>Risker/Farhågor med att minska plasten</a:t>
            </a:r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305454" y="1864573"/>
            <a:ext cx="3056892" cy="141805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b="1" dirty="0"/>
              <a:t>Förslag på diskussion</a:t>
            </a:r>
          </a:p>
          <a:p>
            <a:r>
              <a:rPr lang="sv-SE" sz="1200" dirty="0"/>
              <a:t>Vilka risker är bara hjärnspöken och vilka vanor ställer till det för oss – Exempelvis plasthandskar vid hantering av kyckling. Engångsförkläden vid disk med mera. </a:t>
            </a:r>
          </a:p>
        </p:txBody>
      </p:sp>
    </p:spTree>
    <p:extLst>
      <p:ext uri="{BB962C8B-B14F-4D97-AF65-F5344CB8AC3E}">
        <p14:creationId xmlns:p14="http://schemas.microsoft.com/office/powerpoint/2010/main" val="427638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50687" y="943593"/>
            <a:ext cx="2987697" cy="3151585"/>
          </a:xfrm>
        </p:spPr>
        <p:txBody>
          <a:bodyPr/>
          <a:lstStyle/>
          <a:p>
            <a:r>
              <a:rPr lang="sv-SE" sz="1200" b="1" dirty="0"/>
              <a:t>Produkter som innehåller plast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Stekpannor (teflon)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Handtag på ex slevar, salladsbestick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Stekspadar (teflon)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Silikonformar och slickepottar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Skärbrädor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Kantiner till upplägg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Uppläggningsfat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Salladsbuffélådor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Plastfilm till kalla och varma varor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Handskar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Sopsäckar, soppåsar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Engångsbestick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Granuler i diskmaskin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Diskbackar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Emballage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/>
              <a:t>Plastvingar i omrörare</a:t>
            </a:r>
          </a:p>
          <a:p>
            <a:endParaRPr lang="sv-SE" sz="12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100667" y="0"/>
            <a:ext cx="7907867" cy="857250"/>
          </a:xfrm>
        </p:spPr>
        <p:txBody>
          <a:bodyPr/>
          <a:lstStyle/>
          <a:p>
            <a:r>
              <a:rPr lang="sv-SE" dirty="0"/>
              <a:t>Gradera plasten - sammanfattning</a:t>
            </a:r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3641033" y="946473"/>
            <a:ext cx="5193781" cy="315158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b="1" dirty="0"/>
              <a:t>Åtgärd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Inte teflon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Byte när produkten går sönder/är sliten till helt i rostfritt/trä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Inte teflon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En del är av plast i silikonet – Inköpskrav på fossilfritt/nedbrytbart mm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Bröd och ev. grönsaker kan ha träskärbräda, torktid avgörande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Använd lock istället för plastfilm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Alternativ?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Använd lock istället för plastfilm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Ändra rutiner, men inte på bekostnad av matsvinn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Se över rutiner och byte till flergångshandskar.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Ställ krav på plasten (icke fossil/nedbrytbar), se över rutiner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Om de behövs – inte av plast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Inköpskrav, byte av maskin när den går sönder till icke granulmaskin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Inköpskrav på fossilfri plast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Inköpskrav där det går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sv-SE" sz="1200" dirty="0"/>
              <a:t>Missfärgas lätt – går det att byta material?</a:t>
            </a:r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29495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Måste finnas kvar i befintligt skick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</a:rPr>
              <a:t>Måste finnas kvar men kan ersättas av ex trä, metall, keramik </a:t>
            </a:r>
            <a:r>
              <a:rPr lang="sv-SE" dirty="0" err="1">
                <a:solidFill>
                  <a:srgbClr val="002060"/>
                </a:solidFill>
              </a:rPr>
              <a:t>etc</a:t>
            </a:r>
            <a:endParaRPr lang="sv-SE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0000"/>
                </a:solidFill>
              </a:rPr>
              <a:t>Måste finnas kvar men kan vara av fossilfri/biobaserad plast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C000"/>
                </a:solidFill>
              </a:rPr>
              <a:t>Kan byta till flergångsmaterial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99A29"/>
                </a:solidFill>
              </a:rPr>
              <a:t>Kan tas bort helt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Gradera plasten</a:t>
            </a:r>
          </a:p>
        </p:txBody>
      </p:sp>
    </p:spTree>
    <p:extLst>
      <p:ext uri="{BB962C8B-B14F-4D97-AF65-F5344CB8AC3E}">
        <p14:creationId xmlns:p14="http://schemas.microsoft.com/office/powerpoint/2010/main" val="199009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2938" y="642937"/>
            <a:ext cx="5143500" cy="385762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2938" y="642936"/>
            <a:ext cx="5143500" cy="3857625"/>
          </a:xfrm>
          <a:prstGeom prst="rect">
            <a:avLst/>
          </a:prstGeom>
        </p:spPr>
      </p:pic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6459" y="630705"/>
            <a:ext cx="5157479" cy="3868109"/>
          </a:xfrm>
        </p:spPr>
      </p:pic>
      <p:sp>
        <p:nvSpPr>
          <p:cNvPr id="8" name="textruta 7"/>
          <p:cNvSpPr txBox="1"/>
          <p:nvPr/>
        </p:nvSpPr>
        <p:spPr>
          <a:xfrm>
            <a:off x="3930734" y="868351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Så här graderade</a:t>
            </a:r>
          </a:p>
          <a:p>
            <a:r>
              <a:rPr lang="sv-SE" sz="1200" dirty="0"/>
              <a:t>köken</a:t>
            </a:r>
          </a:p>
        </p:txBody>
      </p:sp>
    </p:spTree>
    <p:extLst>
      <p:ext uri="{BB962C8B-B14F-4D97-AF65-F5344CB8AC3E}">
        <p14:creationId xmlns:p14="http://schemas.microsoft.com/office/powerpoint/2010/main" val="28680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2938" y="642937"/>
            <a:ext cx="5143499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36848"/>
      </p:ext>
    </p:extLst>
  </p:cSld>
  <p:clrMapOvr>
    <a:masterClrMapping/>
  </p:clrMapOvr>
</p:sld>
</file>

<file path=ppt/theme/theme1.xml><?xml version="1.0" encoding="utf-8"?>
<a:theme xmlns:a="http://schemas.openxmlformats.org/drawingml/2006/main" name="HBG_presentation_mall_widescreen">
  <a:themeElements>
    <a:clrScheme name="Persson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E3000F"/>
      </a:accent1>
      <a:accent2>
        <a:srgbClr val="0095DB"/>
      </a:accent2>
      <a:accent3>
        <a:srgbClr val="A6A6A6"/>
      </a:accent3>
      <a:accent4>
        <a:srgbClr val="A61380"/>
      </a:accent4>
      <a:accent5>
        <a:srgbClr val="76B828"/>
      </a:accent5>
      <a:accent6>
        <a:srgbClr val="595959"/>
      </a:accent6>
      <a:hlink>
        <a:srgbClr val="0563C1"/>
      </a:hlink>
      <a:folHlink>
        <a:srgbClr val="954F72"/>
      </a:folHlink>
    </a:clrScheme>
    <a:fontScheme name="_Pers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BG_presentation_mall_widescreen" id="{E57FE9C0-B6A3-465E-8287-D490EAF2E6CF}" vid="{CACFC7E4-3A08-4B60-98A7-12A1101FE281}"/>
    </a:ext>
  </a:extLst>
</a:theme>
</file>

<file path=ppt/theme/theme2.xml><?xml version="1.0" encoding="utf-8"?>
<a:theme xmlns:a="http://schemas.openxmlformats.org/drawingml/2006/main" name="Första sida med färgad bakgrund">
  <a:themeElements>
    <a:clrScheme name="Persson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E3000F"/>
      </a:accent1>
      <a:accent2>
        <a:srgbClr val="0095DB"/>
      </a:accent2>
      <a:accent3>
        <a:srgbClr val="A6A6A6"/>
      </a:accent3>
      <a:accent4>
        <a:srgbClr val="A61380"/>
      </a:accent4>
      <a:accent5>
        <a:srgbClr val="76B828"/>
      </a:accent5>
      <a:accent6>
        <a:srgbClr val="595959"/>
      </a:accent6>
      <a:hlink>
        <a:srgbClr val="0563C1"/>
      </a:hlink>
      <a:folHlink>
        <a:srgbClr val="954F72"/>
      </a:folHlink>
    </a:clrScheme>
    <a:fontScheme name="_Pers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BG_presentation_mall_widescreen" id="{E57FE9C0-B6A3-465E-8287-D490EAF2E6CF}" vid="{45FCAEAE-77F5-4E4C-8EF7-80D18979E7C9}"/>
    </a:ext>
  </a:extLst>
</a:theme>
</file>

<file path=ppt/theme/theme3.xml><?xml version="1.0" encoding="utf-8"?>
<a:theme xmlns:a="http://schemas.openxmlformats.org/drawingml/2006/main" name="Följande sidor">
  <a:themeElements>
    <a:clrScheme name="Persson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E3000F"/>
      </a:accent1>
      <a:accent2>
        <a:srgbClr val="0095DB"/>
      </a:accent2>
      <a:accent3>
        <a:srgbClr val="A6A6A6"/>
      </a:accent3>
      <a:accent4>
        <a:srgbClr val="A61380"/>
      </a:accent4>
      <a:accent5>
        <a:srgbClr val="76B828"/>
      </a:accent5>
      <a:accent6>
        <a:srgbClr val="595959"/>
      </a:accent6>
      <a:hlink>
        <a:srgbClr val="0563C1"/>
      </a:hlink>
      <a:folHlink>
        <a:srgbClr val="954F72"/>
      </a:folHlink>
    </a:clrScheme>
    <a:fontScheme name="_Pers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BG_presentation_mall_widescreen" id="{E57FE9C0-B6A3-465E-8287-D490EAF2E6CF}" vid="{36A10C1C-98C2-48DA-97C5-7AA45DBC02D5}"/>
    </a:ext>
  </a:extLst>
</a:theme>
</file>

<file path=ppt/theme/theme4.xml><?xml version="1.0" encoding="utf-8"?>
<a:theme xmlns:a="http://schemas.openxmlformats.org/drawingml/2006/main" name="Följande sidor med färgad bakgrund">
  <a:themeElements>
    <a:clrScheme name="Persson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E3000F"/>
      </a:accent1>
      <a:accent2>
        <a:srgbClr val="0095DB"/>
      </a:accent2>
      <a:accent3>
        <a:srgbClr val="A6A6A6"/>
      </a:accent3>
      <a:accent4>
        <a:srgbClr val="A61380"/>
      </a:accent4>
      <a:accent5>
        <a:srgbClr val="76B828"/>
      </a:accent5>
      <a:accent6>
        <a:srgbClr val="595959"/>
      </a:accent6>
      <a:hlink>
        <a:srgbClr val="0563C1"/>
      </a:hlink>
      <a:folHlink>
        <a:srgbClr val="954F72"/>
      </a:folHlink>
    </a:clrScheme>
    <a:fontScheme name="_Pers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BG_presentation_mall_widescreen" id="{E57FE9C0-B6A3-465E-8287-D490EAF2E6CF}" vid="{3EF1155A-A81C-463B-9E32-BDCF64D64255}"/>
    </a:ext>
  </a:extLst>
</a:theme>
</file>

<file path=ppt/theme/theme5.xml><?xml version="1.0" encoding="utf-8"?>
<a:theme xmlns:a="http://schemas.openxmlformats.org/drawingml/2006/main" name="Tom sida">
  <a:themeElements>
    <a:clrScheme name="Persson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E3000F"/>
      </a:accent1>
      <a:accent2>
        <a:srgbClr val="0095DB"/>
      </a:accent2>
      <a:accent3>
        <a:srgbClr val="A6A6A6"/>
      </a:accent3>
      <a:accent4>
        <a:srgbClr val="A61380"/>
      </a:accent4>
      <a:accent5>
        <a:srgbClr val="76B828"/>
      </a:accent5>
      <a:accent6>
        <a:srgbClr val="595959"/>
      </a:accent6>
      <a:hlink>
        <a:srgbClr val="0563C1"/>
      </a:hlink>
      <a:folHlink>
        <a:srgbClr val="954F72"/>
      </a:folHlink>
    </a:clrScheme>
    <a:fontScheme name="_Pers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BG_presentation_mall_widescreen" id="{E57FE9C0-B6A3-465E-8287-D490EAF2E6CF}" vid="{F388B84B-DD4B-4B24-99D1-849462C79D7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ccfc9a13-e60b-4c1d-a26f-79ba624bb1ae" xsi:nil="true"/>
    <lcf76f155ced4ddcb4097134ff3c332f xmlns="01ec6514-f952-4194-9818-af811ef45ae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E3981C18B41947AA3D1385350C2E91" ma:contentTypeVersion="13" ma:contentTypeDescription="Skapa ett nytt dokument." ma:contentTypeScope="" ma:versionID="b8d0304733e5903c8f94d309d53d6844">
  <xsd:schema xmlns:xsd="http://www.w3.org/2001/XMLSchema" xmlns:xs="http://www.w3.org/2001/XMLSchema" xmlns:p="http://schemas.microsoft.com/office/2006/metadata/properties" xmlns:ns2="01ec6514-f952-4194-9818-af811ef45ae3" xmlns:ns3="ccfc9a13-e60b-4c1d-a26f-79ba624bb1ae" targetNamespace="http://schemas.microsoft.com/office/2006/metadata/properties" ma:root="true" ma:fieldsID="0699abbcebb1d7df477ce655086786bd" ns2:_="" ns3:_="">
    <xsd:import namespace="01ec6514-f952-4194-9818-af811ef45ae3"/>
    <xsd:import namespace="ccfc9a13-e60b-4c1d-a26f-79ba624bb1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c6514-f952-4194-9818-af811ef45a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905f0004-7f95-48aa-90fa-d199732183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c9a13-e60b-4c1d-a26f-79ba624bb1a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0e29b14-7a7a-4e5e-bb21-aa767917a411}" ma:internalName="TaxCatchAll" ma:showField="CatchAllData" ma:web="ccfc9a13-e60b-4c1d-a26f-79ba624bb1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8809CD-79EC-41EE-BAEE-A279EA17A25C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01ec6514-f952-4194-9818-af811ef45ae3"/>
    <ds:schemaRef ds:uri="http://schemas.microsoft.com/office/infopath/2007/PartnerControls"/>
    <ds:schemaRef ds:uri="ccfc9a13-e60b-4c1d-a26f-79ba624bb1a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711E73-CE5E-49DB-A204-7D6BB8B0C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C13A86-01C3-4C17-B376-2C091E8C1A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ec6514-f952-4194-9818-af811ef45ae3"/>
    <ds:schemaRef ds:uri="ccfc9a13-e60b-4c1d-a26f-79ba624bb1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HBG_presentation_mall_widescreen</Template>
  <TotalTime>203</TotalTime>
  <Words>619</Words>
  <Application>Microsoft Macintosh PowerPoint</Application>
  <PresentationFormat>Bildspel på skärmen (16:9)</PresentationFormat>
  <Paragraphs>99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HelveticaNeueLT Std</vt:lpstr>
      <vt:lpstr>Wingdings</vt:lpstr>
      <vt:lpstr>HBG_presentation_mall_widescreen</vt:lpstr>
      <vt:lpstr>Första sida med färgad bakgrund</vt:lpstr>
      <vt:lpstr>Följande sidor</vt:lpstr>
      <vt:lpstr>Följande sidor med färgad bakgrund</vt:lpstr>
      <vt:lpstr>Tom sida</vt:lpstr>
      <vt:lpstr>Minnesanteckningar</vt:lpstr>
      <vt:lpstr>Tips och  Idéer</vt:lpstr>
      <vt:lpstr>Problem – Frågor att lösa</vt:lpstr>
      <vt:lpstr>Stöd från Inköpsenheten</vt:lpstr>
      <vt:lpstr>Risker/Farhågor med att minska plasten</vt:lpstr>
      <vt:lpstr>Gradera plasten - sammanfattning</vt:lpstr>
      <vt:lpstr>Gradera plasten</vt:lpstr>
      <vt:lpstr>PowerPoint-presentation</vt:lpstr>
      <vt:lpstr>PowerPoint-presentation</vt:lpstr>
      <vt:lpstr>PowerPoint-presentation</vt:lpstr>
      <vt:lpstr>PowerPoint-presentation</vt:lpstr>
    </vt:vector>
  </TitlesOfParts>
  <Company>Helsingborgs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Mattsson Sofia - MF</dc:creator>
  <cp:lastModifiedBy>Caroline Bjurman Holgersson</cp:lastModifiedBy>
  <cp:revision>13</cp:revision>
  <dcterms:created xsi:type="dcterms:W3CDTF">2020-09-30T10:32:47Z</dcterms:created>
  <dcterms:modified xsi:type="dcterms:W3CDTF">2022-11-16T11:55:01Z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0x010100A60C1BF24619FB47809B6595F9AECFB0</vt:lpwstr>
  </property>
</Properties>
</file>